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52" r:id="rId1"/>
  </p:sldMasterIdLst>
  <p:notesMasterIdLst>
    <p:notesMasterId r:id="rId67"/>
  </p:notesMasterIdLst>
  <p:sldIdLst>
    <p:sldId id="256" r:id="rId2"/>
    <p:sldId id="257" r:id="rId3"/>
    <p:sldId id="259" r:id="rId4"/>
    <p:sldId id="279" r:id="rId5"/>
    <p:sldId id="269" r:id="rId6"/>
    <p:sldId id="288" r:id="rId7"/>
    <p:sldId id="260" r:id="rId8"/>
    <p:sldId id="261" r:id="rId9"/>
    <p:sldId id="312" r:id="rId10"/>
    <p:sldId id="311" r:id="rId11"/>
    <p:sldId id="304" r:id="rId12"/>
    <p:sldId id="325" r:id="rId13"/>
    <p:sldId id="275" r:id="rId14"/>
    <p:sldId id="297" r:id="rId15"/>
    <p:sldId id="293" r:id="rId16"/>
    <p:sldId id="295" r:id="rId17"/>
    <p:sldId id="296" r:id="rId18"/>
    <p:sldId id="336" r:id="rId19"/>
    <p:sldId id="282" r:id="rId20"/>
    <p:sldId id="299" r:id="rId21"/>
    <p:sldId id="302" r:id="rId22"/>
    <p:sldId id="300" r:id="rId23"/>
    <p:sldId id="301" r:id="rId24"/>
    <p:sldId id="317" r:id="rId25"/>
    <p:sldId id="305" r:id="rId26"/>
    <p:sldId id="326" r:id="rId27"/>
    <p:sldId id="262" r:id="rId28"/>
    <p:sldId id="327" r:id="rId29"/>
    <p:sldId id="289" r:id="rId30"/>
    <p:sldId id="328" r:id="rId31"/>
    <p:sldId id="310" r:id="rId32"/>
    <p:sldId id="329" r:id="rId33"/>
    <p:sldId id="280" r:id="rId34"/>
    <p:sldId id="313" r:id="rId35"/>
    <p:sldId id="314" r:id="rId36"/>
    <p:sldId id="330" r:id="rId37"/>
    <p:sldId id="281" r:id="rId38"/>
    <p:sldId id="316" r:id="rId39"/>
    <p:sldId id="315" r:id="rId40"/>
    <p:sldId id="278" r:id="rId41"/>
    <p:sldId id="331" r:id="rId42"/>
    <p:sldId id="332" r:id="rId43"/>
    <p:sldId id="333" r:id="rId44"/>
    <p:sldId id="334" r:id="rId45"/>
    <p:sldId id="290" r:id="rId46"/>
    <p:sldId id="291" r:id="rId47"/>
    <p:sldId id="307" r:id="rId48"/>
    <p:sldId id="276" r:id="rId49"/>
    <p:sldId id="318" r:id="rId50"/>
    <p:sldId id="298" r:id="rId51"/>
    <p:sldId id="283" r:id="rId52"/>
    <p:sldId id="319" r:id="rId53"/>
    <p:sldId id="306" r:id="rId54"/>
    <p:sldId id="320" r:id="rId55"/>
    <p:sldId id="308" r:id="rId56"/>
    <p:sldId id="321" r:id="rId57"/>
    <p:sldId id="284" r:id="rId58"/>
    <p:sldId id="286" r:id="rId59"/>
    <p:sldId id="335" r:id="rId60"/>
    <p:sldId id="285" r:id="rId61"/>
    <p:sldId id="322" r:id="rId62"/>
    <p:sldId id="323" r:id="rId63"/>
    <p:sldId id="337" r:id="rId64"/>
    <p:sldId id="292" r:id="rId65"/>
    <p:sldId id="287" r:id="rId66"/>
  </p:sldIdLst>
  <p:sldSz cx="9906000" cy="6858000" type="A4"/>
  <p:notesSz cx="6797675" cy="9926638"/>
  <p:embeddedFontLst>
    <p:embeddedFont>
      <p:font typeface="나눔스퀘어" panose="020B0600000101010101" pitchFamily="50" charset="-127"/>
      <p:regular r:id="rId68"/>
    </p:embeddedFont>
    <p:embeddedFont>
      <p:font typeface="나눔스퀘어 Bold" panose="020B0600000101010101" pitchFamily="50" charset="-127"/>
      <p:bold r:id="rId69"/>
    </p:embeddedFont>
    <p:embeddedFont>
      <p:font typeface="나눔스퀘어 ExtraBold" panose="020B0600000101010101" pitchFamily="50" charset="-127"/>
      <p:bold r:id="rId70"/>
    </p:embeddedFont>
    <p:embeddedFont>
      <p:font typeface="맑은 고딕" panose="020B0503020000020004" pitchFamily="50" charset="-127"/>
      <p:regular r:id="rId71"/>
      <p:bold r:id="rId7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3080580F-A111-483F-B8E7-5403D97247BF}">
          <p14:sldIdLst>
            <p14:sldId id="256"/>
            <p14:sldId id="257"/>
            <p14:sldId id="259"/>
            <p14:sldId id="279"/>
            <p14:sldId id="269"/>
            <p14:sldId id="288"/>
            <p14:sldId id="260"/>
            <p14:sldId id="261"/>
            <p14:sldId id="312"/>
            <p14:sldId id="311"/>
            <p14:sldId id="304"/>
            <p14:sldId id="325"/>
            <p14:sldId id="275"/>
            <p14:sldId id="297"/>
            <p14:sldId id="293"/>
            <p14:sldId id="295"/>
            <p14:sldId id="296"/>
            <p14:sldId id="336"/>
            <p14:sldId id="282"/>
            <p14:sldId id="299"/>
            <p14:sldId id="302"/>
            <p14:sldId id="300"/>
            <p14:sldId id="301"/>
            <p14:sldId id="317"/>
            <p14:sldId id="305"/>
            <p14:sldId id="326"/>
            <p14:sldId id="262"/>
            <p14:sldId id="327"/>
            <p14:sldId id="289"/>
            <p14:sldId id="328"/>
            <p14:sldId id="310"/>
            <p14:sldId id="329"/>
            <p14:sldId id="280"/>
            <p14:sldId id="313"/>
            <p14:sldId id="314"/>
            <p14:sldId id="330"/>
            <p14:sldId id="281"/>
            <p14:sldId id="316"/>
            <p14:sldId id="315"/>
            <p14:sldId id="278"/>
            <p14:sldId id="331"/>
            <p14:sldId id="332"/>
            <p14:sldId id="333"/>
            <p14:sldId id="334"/>
            <p14:sldId id="290"/>
            <p14:sldId id="291"/>
            <p14:sldId id="307"/>
            <p14:sldId id="276"/>
            <p14:sldId id="318"/>
            <p14:sldId id="298"/>
            <p14:sldId id="283"/>
            <p14:sldId id="319"/>
            <p14:sldId id="306"/>
            <p14:sldId id="320"/>
            <p14:sldId id="308"/>
            <p14:sldId id="321"/>
            <p14:sldId id="284"/>
            <p14:sldId id="286"/>
            <p14:sldId id="335"/>
            <p14:sldId id="285"/>
            <p14:sldId id="322"/>
            <p14:sldId id="323"/>
            <p14:sldId id="337"/>
            <p14:sldId id="292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11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SC" initials="L" lastIdx="1" clrIdx="0">
    <p:extLst>
      <p:ext uri="{19B8F6BF-5375-455C-9EA6-DF929625EA0E}">
        <p15:presenceInfo xmlns:p15="http://schemas.microsoft.com/office/powerpoint/2012/main" userId="LS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D01E"/>
    <a:srgbClr val="F1A27F"/>
    <a:srgbClr val="F1877F"/>
    <a:srgbClr val="EE8F64"/>
    <a:srgbClr val="CCCCFF"/>
    <a:srgbClr val="8064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67" autoAdjust="0"/>
    <p:restoredTop sz="95962"/>
  </p:normalViewPr>
  <p:slideViewPr>
    <p:cSldViewPr>
      <p:cViewPr>
        <p:scale>
          <a:sx n="100" d="100"/>
          <a:sy n="100" d="100"/>
        </p:scale>
        <p:origin x="1662" y="402"/>
      </p:cViewPr>
      <p:guideLst>
        <p:guide orient="horz" pos="2159"/>
        <p:guide pos="311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2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3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C87A23F8-1023-44DB-94FA-324FF4C25C44}" type="datetime1">
              <a:rPr lang="ko-KR" altLang="en-US"/>
              <a:pPr lvl="0">
                <a:defRPr lang="ko-KR" altLang="en-US"/>
              </a:pPr>
              <a:t>2023-05-22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14DA1AB3-0D09-4229-8046-2E50F36D2841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1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460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446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446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859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15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9579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16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6729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17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4894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18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506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19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506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20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470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3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21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0450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22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1839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23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5765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24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3758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25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9936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26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27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28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5555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29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5555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30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665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4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65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31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0164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32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9545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33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9545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34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3806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35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2856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36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9562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37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9562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38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8382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39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9685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40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665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3571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41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6378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42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2403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43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5910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44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915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45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6378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46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5910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47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2436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48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2403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49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8345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50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879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7300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51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9157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52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8118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53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60220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54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64487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55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00270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56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21965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57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41701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58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9844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59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02562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60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025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61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67768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62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71664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63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9439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64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94856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65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513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679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865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80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76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190E9D-60B0-4E12-89F1-BFD464F00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632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1BF82A-A657-48CC-B56B-8C339749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25344"/>
            <a:ext cx="416496" cy="287758"/>
          </a:xfrm>
        </p:spPr>
        <p:txBody>
          <a:bodyPr/>
          <a:lstStyle>
            <a:lvl1pPr>
              <a:defRPr b="1"/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615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188914"/>
            <a:ext cx="8915400" cy="3603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3429000"/>
            <a:ext cx="8915400" cy="269716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89504" y="6570242"/>
            <a:ext cx="416496" cy="28775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900" spc="-6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66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3000" b="1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8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6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  <p15:guide id="3" pos="126" userDrawn="1">
          <p15:clr>
            <a:srgbClr val="F26B43"/>
          </p15:clr>
        </p15:guide>
        <p15:guide id="4" pos="61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kkunja.tistory.com/72" TargetMode="External"/><Relationship Id="rId3" Type="http://schemas.openxmlformats.org/officeDocument/2006/relationships/slide" Target="slide59.xml"/><Relationship Id="rId7" Type="http://schemas.openxmlformats.org/officeDocument/2006/relationships/hyperlink" Target="https://lostark.game.onstove.com/Library/Tip/Views/134719?page=1&amp;libraryStatusType=0&amp;librarySearchCategory=1&amp;searchtype=0&amp;searchtext=&amp;ordertype=latest&amp;LibraryQaAnswerType=None&amp;UserPageType=0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ung4rd.tistory.com/508" TargetMode="External"/><Relationship Id="rId11" Type="http://schemas.openxmlformats.org/officeDocument/2006/relationships/hyperlink" Target="https://bbs.ruliweb.com/news/read/142510" TargetMode="External"/><Relationship Id="rId5" Type="http://schemas.openxmlformats.org/officeDocument/2006/relationships/hyperlink" Target="https://konsoler.com/g2/bbs/board.php?bo_table=review&amp;wr_id=314&amp;sca=%EA%B2%8C%EC%9E%84%EB%A6%AC%EB%B7%B0" TargetMode="External"/><Relationship Id="rId10" Type="http://schemas.openxmlformats.org/officeDocument/2006/relationships/hyperlink" Target="https://dreamcast11.tistory.com/1474" TargetMode="External"/><Relationship Id="rId4" Type="http://schemas.openxmlformats.org/officeDocument/2006/relationships/hyperlink" Target="https://www.youtube.com/watch?v=Zcb5grjtIas" TargetMode="External"/><Relationship Id="rId9" Type="http://schemas.openxmlformats.org/officeDocument/2006/relationships/hyperlink" Target="https://bbs.ruliweb.com/news/read/121944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bbs.ruliweb.com/news/524/read/140983" TargetMode="External"/><Relationship Id="rId3" Type="http://schemas.openxmlformats.org/officeDocument/2006/relationships/hyperlink" Target="https://kr.ign.com/ghostrunner/9675/gallery/50jang-isangyi-goseuteureoneo-seukeurinsyas" TargetMode="External"/><Relationship Id="rId7" Type="http://schemas.openxmlformats.org/officeDocument/2006/relationships/hyperlink" Target="https://kor.pngtree.com/freepng/mouse-icon_4421690.html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dpg.danawa.com/bbs/view?boardSeq=244&amp;listSeq=4044271" TargetMode="External"/><Relationship Id="rId5" Type="http://schemas.openxmlformats.org/officeDocument/2006/relationships/hyperlink" Target="https://www.fmkorea.com/1631889777" TargetMode="External"/><Relationship Id="rId10" Type="http://schemas.openxmlformats.org/officeDocument/2006/relationships/hyperlink" Target="https://www.pinterest.co.kr/pin/513128951275540752/" TargetMode="External"/><Relationship Id="rId4" Type="http://schemas.openxmlformats.org/officeDocument/2006/relationships/hyperlink" Target="https://namu.wiki/w/%EC%9E%90%ED%95%98%EB%9D%BC/%EC%8B%A0%ED%99%94%20%EA%B0%81%EC%84%B1" TargetMode="External"/><Relationship Id="rId9" Type="http://schemas.openxmlformats.org/officeDocument/2006/relationships/hyperlink" Target="https://youtu.be/Zcb5grjtIas?t=457" TargetMode="Externa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kr.ign.com/ghostrunner/9675/gallery/50jang-isangyi-goseuteureoneo-seukeurinsyas" TargetMode="External"/><Relationship Id="rId3" Type="http://schemas.openxmlformats.org/officeDocument/2006/relationships/hyperlink" Target="https://www.pinterest.co.kr/pin/308778118175396745/" TargetMode="External"/><Relationship Id="rId7" Type="http://schemas.openxmlformats.org/officeDocument/2006/relationships/hyperlink" Target="https://ac-illust.com/ko/clip-art/1954475/%EC%88%98%EB%A5%98%ED%83%84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ac-illust.com/ko/clip-art/621497/%EC%88%98%EB%A6%AC%EA%B2%80-01" TargetMode="External"/><Relationship Id="rId11" Type="http://schemas.openxmlformats.org/officeDocument/2006/relationships/hyperlink" Target="https://cafe.naver.com/sevenknights" TargetMode="External"/><Relationship Id="rId5" Type="http://schemas.openxmlformats.org/officeDocument/2006/relationships/hyperlink" Target="https://www.pinterest.co.kr/pin/421157002662297831/" TargetMode="External"/><Relationship Id="rId10" Type="http://schemas.openxmlformats.org/officeDocument/2006/relationships/hyperlink" Target="https://lostark.game.onstove.com/Library/Tip/Views/134719?page=1&amp;libraryStatusType=0&amp;librarySearchCategory=1&amp;searchtype=0&amp;searchtext=&amp;ordertype=latest&amp;LibraryQaAnswerType=None&amp;UserPageType=0" TargetMode="External"/><Relationship Id="rId4" Type="http://schemas.openxmlformats.org/officeDocument/2006/relationships/hyperlink" Target="https://www.9healthfair.org/blog/the-elements-of-a-basic-first-aid-kit/" TargetMode="External"/><Relationship Id="rId9" Type="http://schemas.openxmlformats.org/officeDocument/2006/relationships/hyperlink" Target="https://sung4rd.tistory.com/508" TargetMode="Externa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bbs.ruliweb.com/news/read/142510" TargetMode="External"/><Relationship Id="rId3" Type="http://schemas.openxmlformats.org/officeDocument/2006/relationships/hyperlink" Target="https://cafe.naver.com/sevenknights" TargetMode="External"/><Relationship Id="rId7" Type="http://schemas.openxmlformats.org/officeDocument/2006/relationships/hyperlink" Target="https://dreamcast11.tistory.com/1474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bs.ruliweb.com/news/read/121944" TargetMode="External"/><Relationship Id="rId5" Type="http://schemas.openxmlformats.org/officeDocument/2006/relationships/hyperlink" Target="https://kkunja.tistory.com/72" TargetMode="External"/><Relationship Id="rId4" Type="http://schemas.openxmlformats.org/officeDocument/2006/relationships/hyperlink" Target="https://namu.wiki/w/%ED%8C%AC%ED%85%80(%EB%A9%94%EC%9D%B4%ED%94%8C%EC%8A%A4%ED%86%A0%EB%A6%AC)/%EC%8A%A4%ED%82%AC#s-2.7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bbs.ruliweb.com/news/read/142510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kr.ign.com/ghostrunner/9675/gallery/50jang-isangyi-goseuteureoneo-seukeurinsyas" TargetMode="Externa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microsoft.com/office/2007/relationships/media" Target="../media/media2.mp4"/><Relationship Id="rId7" Type="http://schemas.openxmlformats.org/officeDocument/2006/relationships/image" Target="../media/image5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0">
            <a:extLst>
              <a:ext uri="{FF2B5EF4-FFF2-40B4-BE49-F238E27FC236}">
                <a16:creationId xmlns:a16="http://schemas.microsoft.com/office/drawing/2014/main" id="{91E0D351-AB1A-4EDA-A4A5-457D22E47FE7}"/>
              </a:ext>
            </a:extLst>
          </p:cNvPr>
          <p:cNvSpPr>
            <a:spLocks/>
          </p:cNvSpPr>
          <p:nvPr/>
        </p:nvSpPr>
        <p:spPr bwMode="auto">
          <a:xfrm rot="10800000">
            <a:off x="3914644" y="2529136"/>
            <a:ext cx="2071770" cy="1799380"/>
          </a:xfrm>
          <a:custGeom>
            <a:avLst/>
            <a:gdLst>
              <a:gd name="T0" fmla="*/ 352 w 4050"/>
              <a:gd name="T1" fmla="*/ 0 h 3508"/>
              <a:gd name="T2" fmla="*/ 0 w 4050"/>
              <a:gd name="T3" fmla="*/ 610 h 3508"/>
              <a:gd name="T4" fmla="*/ 1673 w 4050"/>
              <a:gd name="T5" fmla="*/ 3508 h 3508"/>
              <a:gd name="T6" fmla="*/ 2377 w 4050"/>
              <a:gd name="T7" fmla="*/ 3508 h 3508"/>
              <a:gd name="T8" fmla="*/ 4050 w 4050"/>
              <a:gd name="T9" fmla="*/ 610 h 3508"/>
              <a:gd name="T10" fmla="*/ 3698 w 4050"/>
              <a:gd name="T11" fmla="*/ 0 h 3508"/>
              <a:gd name="T12" fmla="*/ 352 w 4050"/>
              <a:gd name="T13" fmla="*/ 0 h 3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050" h="3508">
                <a:moveTo>
                  <a:pt x="352" y="0"/>
                </a:moveTo>
                <a:cubicBezTo>
                  <a:pt x="196" y="271"/>
                  <a:pt x="157" y="339"/>
                  <a:pt x="0" y="610"/>
                </a:cubicBezTo>
                <a:cubicBezTo>
                  <a:pt x="1673" y="3508"/>
                  <a:pt x="1673" y="3508"/>
                  <a:pt x="1673" y="3508"/>
                </a:cubicBezTo>
                <a:cubicBezTo>
                  <a:pt x="1986" y="3508"/>
                  <a:pt x="2064" y="3508"/>
                  <a:pt x="2377" y="3508"/>
                </a:cubicBezTo>
                <a:cubicBezTo>
                  <a:pt x="4050" y="610"/>
                  <a:pt x="4050" y="610"/>
                  <a:pt x="4050" y="610"/>
                </a:cubicBezTo>
                <a:cubicBezTo>
                  <a:pt x="3894" y="339"/>
                  <a:pt x="3854" y="271"/>
                  <a:pt x="3698" y="0"/>
                </a:cubicBezTo>
                <a:lnTo>
                  <a:pt x="352" y="0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588" cap="flat">
            <a:noFill/>
            <a:prstDash val="solid"/>
            <a:miter lim="800000"/>
            <a:headEnd/>
            <a:tailEnd/>
          </a:ln>
          <a:effectLst>
            <a:outerShdw blurRad="279400" dist="38100" dir="2700000" algn="tl" rotWithShape="0">
              <a:prstClr val="black">
                <a:alpha val="71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E6F85153-45C8-4CC6-B3A9-9179CEA7C619}"/>
              </a:ext>
            </a:extLst>
          </p:cNvPr>
          <p:cNvSpPr>
            <a:spLocks noEditPoints="1"/>
          </p:cNvSpPr>
          <p:nvPr/>
        </p:nvSpPr>
        <p:spPr bwMode="auto">
          <a:xfrm rot="10800000">
            <a:off x="3347420" y="1824686"/>
            <a:ext cx="3207450" cy="2785414"/>
          </a:xfrm>
          <a:custGeom>
            <a:avLst/>
            <a:gdLst>
              <a:gd name="T0" fmla="*/ 6383 w 6990"/>
              <a:gd name="T1" fmla="*/ 0 h 6054"/>
              <a:gd name="T2" fmla="*/ 608 w 6990"/>
              <a:gd name="T3" fmla="*/ 0 h 6054"/>
              <a:gd name="T4" fmla="*/ 0 w 6990"/>
              <a:gd name="T5" fmla="*/ 1053 h 6054"/>
              <a:gd name="T6" fmla="*/ 2887 w 6990"/>
              <a:gd name="T7" fmla="*/ 6054 h 6054"/>
              <a:gd name="T8" fmla="*/ 4103 w 6990"/>
              <a:gd name="T9" fmla="*/ 6054 h 6054"/>
              <a:gd name="T10" fmla="*/ 6990 w 6990"/>
              <a:gd name="T11" fmla="*/ 1053 h 6054"/>
              <a:gd name="T12" fmla="*/ 6383 w 6990"/>
              <a:gd name="T13" fmla="*/ 0 h 6054"/>
              <a:gd name="T14" fmla="*/ 3847 w 6990"/>
              <a:gd name="T15" fmla="*/ 4365 h 6054"/>
              <a:gd name="T16" fmla="*/ 3143 w 6990"/>
              <a:gd name="T17" fmla="*/ 4365 h 6054"/>
              <a:gd name="T18" fmla="*/ 1470 w 6990"/>
              <a:gd name="T19" fmla="*/ 1467 h 6054"/>
              <a:gd name="T20" fmla="*/ 1822 w 6990"/>
              <a:gd name="T21" fmla="*/ 857 h 6054"/>
              <a:gd name="T22" fmla="*/ 5168 w 6990"/>
              <a:gd name="T23" fmla="*/ 857 h 6054"/>
              <a:gd name="T24" fmla="*/ 5520 w 6990"/>
              <a:gd name="T25" fmla="*/ 1467 h 6054"/>
              <a:gd name="T26" fmla="*/ 3847 w 6990"/>
              <a:gd name="T27" fmla="*/ 4365 h 6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990" h="6054">
                <a:moveTo>
                  <a:pt x="6383" y="0"/>
                </a:moveTo>
                <a:cubicBezTo>
                  <a:pt x="608" y="0"/>
                  <a:pt x="608" y="0"/>
                  <a:pt x="608" y="0"/>
                </a:cubicBezTo>
                <a:cubicBezTo>
                  <a:pt x="338" y="468"/>
                  <a:pt x="270" y="585"/>
                  <a:pt x="0" y="1053"/>
                </a:cubicBezTo>
                <a:cubicBezTo>
                  <a:pt x="2887" y="6054"/>
                  <a:pt x="2887" y="6054"/>
                  <a:pt x="2887" y="6054"/>
                </a:cubicBezTo>
                <a:cubicBezTo>
                  <a:pt x="3428" y="6054"/>
                  <a:pt x="3563" y="6054"/>
                  <a:pt x="4103" y="6054"/>
                </a:cubicBezTo>
                <a:cubicBezTo>
                  <a:pt x="6990" y="1053"/>
                  <a:pt x="6990" y="1053"/>
                  <a:pt x="6990" y="1053"/>
                </a:cubicBezTo>
                <a:cubicBezTo>
                  <a:pt x="6720" y="585"/>
                  <a:pt x="6653" y="468"/>
                  <a:pt x="6383" y="0"/>
                </a:cubicBezTo>
                <a:close/>
                <a:moveTo>
                  <a:pt x="3847" y="4365"/>
                </a:moveTo>
                <a:cubicBezTo>
                  <a:pt x="3534" y="4365"/>
                  <a:pt x="3456" y="4365"/>
                  <a:pt x="3143" y="4365"/>
                </a:cubicBezTo>
                <a:cubicBezTo>
                  <a:pt x="1470" y="1467"/>
                  <a:pt x="1470" y="1467"/>
                  <a:pt x="1470" y="1467"/>
                </a:cubicBezTo>
                <a:cubicBezTo>
                  <a:pt x="1627" y="1196"/>
                  <a:pt x="1666" y="1128"/>
                  <a:pt x="1822" y="857"/>
                </a:cubicBezTo>
                <a:cubicBezTo>
                  <a:pt x="5168" y="857"/>
                  <a:pt x="5168" y="857"/>
                  <a:pt x="5168" y="857"/>
                </a:cubicBezTo>
                <a:cubicBezTo>
                  <a:pt x="5324" y="1128"/>
                  <a:pt x="5364" y="1196"/>
                  <a:pt x="5520" y="1467"/>
                </a:cubicBezTo>
                <a:lnTo>
                  <a:pt x="3847" y="4365"/>
                </a:lnTo>
                <a:close/>
              </a:path>
            </a:pathLst>
          </a:cu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588" cap="flat">
            <a:noFill/>
            <a:prstDash val="solid"/>
            <a:miter lim="800000"/>
            <a:headEnd/>
            <a:tailEnd/>
          </a:ln>
          <a:effectLst>
            <a:outerShdw blurRad="279400" dist="38100" dir="2700000" algn="tl" rotWithShape="0">
              <a:prstClr val="black">
                <a:alpha val="71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D6424E0-EAA2-456E-8F26-DFDD4A864479}"/>
              </a:ext>
            </a:extLst>
          </p:cNvPr>
          <p:cNvCxnSpPr>
            <a:cxnSpLocks/>
          </p:cNvCxnSpPr>
          <p:nvPr/>
        </p:nvCxnSpPr>
        <p:spPr>
          <a:xfrm>
            <a:off x="1989259" y="4149080"/>
            <a:ext cx="5927485" cy="0"/>
          </a:xfrm>
          <a:prstGeom prst="line">
            <a:avLst/>
          </a:prstGeom>
          <a:noFill/>
          <a:ln w="92075" cap="flat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  <a:headEnd/>
            <a:tailEnd/>
          </a:ln>
        </p:spPr>
      </p:cxnSp>
      <p:sp>
        <p:nvSpPr>
          <p:cNvPr id="11" name="Freeform 8">
            <a:extLst>
              <a:ext uri="{FF2B5EF4-FFF2-40B4-BE49-F238E27FC236}">
                <a16:creationId xmlns:a16="http://schemas.microsoft.com/office/drawing/2014/main" id="{B1F2CC86-74AA-48E8-9FA3-81911D33D234}"/>
              </a:ext>
            </a:extLst>
          </p:cNvPr>
          <p:cNvSpPr>
            <a:spLocks noEditPoints="1"/>
          </p:cNvSpPr>
          <p:nvPr/>
        </p:nvSpPr>
        <p:spPr bwMode="auto">
          <a:xfrm rot="10800000">
            <a:off x="2910942" y="1371737"/>
            <a:ext cx="4080408" cy="3542890"/>
          </a:xfrm>
          <a:custGeom>
            <a:avLst/>
            <a:gdLst>
              <a:gd name="T0" fmla="*/ 9463 w 10070"/>
              <a:gd name="T1" fmla="*/ 0 h 8721"/>
              <a:gd name="T2" fmla="*/ 608 w 10070"/>
              <a:gd name="T3" fmla="*/ 0 h 8721"/>
              <a:gd name="T4" fmla="*/ 0 w 10070"/>
              <a:gd name="T5" fmla="*/ 1053 h 8721"/>
              <a:gd name="T6" fmla="*/ 4427 w 10070"/>
              <a:gd name="T7" fmla="*/ 8721 h 8721"/>
              <a:gd name="T8" fmla="*/ 5643 w 10070"/>
              <a:gd name="T9" fmla="*/ 8721 h 8721"/>
              <a:gd name="T10" fmla="*/ 10070 w 10070"/>
              <a:gd name="T11" fmla="*/ 1053 h 8721"/>
              <a:gd name="T12" fmla="*/ 9463 w 10070"/>
              <a:gd name="T13" fmla="*/ 0 h 8721"/>
              <a:gd name="T14" fmla="*/ 5643 w 10070"/>
              <a:gd name="T15" fmla="*/ 6943 h 8721"/>
              <a:gd name="T16" fmla="*/ 4427 w 10070"/>
              <a:gd name="T17" fmla="*/ 6943 h 8721"/>
              <a:gd name="T18" fmla="*/ 1540 w 10070"/>
              <a:gd name="T19" fmla="*/ 1942 h 8721"/>
              <a:gd name="T20" fmla="*/ 2148 w 10070"/>
              <a:gd name="T21" fmla="*/ 889 h 8721"/>
              <a:gd name="T22" fmla="*/ 7923 w 10070"/>
              <a:gd name="T23" fmla="*/ 889 h 8721"/>
              <a:gd name="T24" fmla="*/ 8530 w 10070"/>
              <a:gd name="T25" fmla="*/ 1942 h 8721"/>
              <a:gd name="T26" fmla="*/ 5643 w 10070"/>
              <a:gd name="T27" fmla="*/ 6943 h 8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070" h="8721">
                <a:moveTo>
                  <a:pt x="9463" y="0"/>
                </a:moveTo>
                <a:cubicBezTo>
                  <a:pt x="608" y="0"/>
                  <a:pt x="608" y="0"/>
                  <a:pt x="608" y="0"/>
                </a:cubicBezTo>
                <a:cubicBezTo>
                  <a:pt x="338" y="468"/>
                  <a:pt x="270" y="585"/>
                  <a:pt x="0" y="1053"/>
                </a:cubicBezTo>
                <a:cubicBezTo>
                  <a:pt x="4427" y="8721"/>
                  <a:pt x="4427" y="8721"/>
                  <a:pt x="4427" y="8721"/>
                </a:cubicBezTo>
                <a:cubicBezTo>
                  <a:pt x="4968" y="8721"/>
                  <a:pt x="5103" y="8721"/>
                  <a:pt x="5643" y="8721"/>
                </a:cubicBezTo>
                <a:cubicBezTo>
                  <a:pt x="10070" y="1053"/>
                  <a:pt x="10070" y="1053"/>
                  <a:pt x="10070" y="1053"/>
                </a:cubicBezTo>
                <a:cubicBezTo>
                  <a:pt x="9800" y="585"/>
                  <a:pt x="9733" y="468"/>
                  <a:pt x="9463" y="0"/>
                </a:cubicBezTo>
                <a:close/>
                <a:moveTo>
                  <a:pt x="5643" y="6943"/>
                </a:moveTo>
                <a:cubicBezTo>
                  <a:pt x="5103" y="6943"/>
                  <a:pt x="4968" y="6943"/>
                  <a:pt x="4427" y="6943"/>
                </a:cubicBezTo>
                <a:cubicBezTo>
                  <a:pt x="1540" y="1942"/>
                  <a:pt x="1540" y="1942"/>
                  <a:pt x="1540" y="1942"/>
                </a:cubicBezTo>
                <a:cubicBezTo>
                  <a:pt x="1810" y="1474"/>
                  <a:pt x="1878" y="1357"/>
                  <a:pt x="2148" y="889"/>
                </a:cubicBezTo>
                <a:cubicBezTo>
                  <a:pt x="7923" y="889"/>
                  <a:pt x="7923" y="889"/>
                  <a:pt x="7923" y="889"/>
                </a:cubicBezTo>
                <a:cubicBezTo>
                  <a:pt x="8193" y="1357"/>
                  <a:pt x="8260" y="1474"/>
                  <a:pt x="8530" y="1942"/>
                </a:cubicBezTo>
                <a:lnTo>
                  <a:pt x="5643" y="6943"/>
                </a:lnTo>
                <a:close/>
              </a:path>
            </a:pathLst>
          </a:cu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588" cap="flat">
            <a:noFill/>
            <a:prstDash val="solid"/>
            <a:miter lim="800000"/>
            <a:headEnd/>
            <a:tailEnd/>
          </a:ln>
          <a:effectLst>
            <a:outerShdw blurRad="279400" dist="38100" dir="2700000" algn="tl" rotWithShape="0">
              <a:prstClr val="black">
                <a:alpha val="71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FFF7F9B-1469-455F-BCBF-2917EF41048F}"/>
              </a:ext>
            </a:extLst>
          </p:cNvPr>
          <p:cNvSpPr/>
          <p:nvPr/>
        </p:nvSpPr>
        <p:spPr>
          <a:xfrm>
            <a:off x="2498431" y="1012368"/>
            <a:ext cx="4902494" cy="4902492"/>
          </a:xfrm>
          <a:prstGeom prst="ellipse">
            <a:avLst/>
          </a:prstGeom>
          <a:noFill/>
          <a:ln w="1588" cap="flat">
            <a:solidFill>
              <a:schemeClr val="tx1">
                <a:lumMod val="85000"/>
                <a:lumOff val="15000"/>
                <a:alpha val="1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7CF3318-ED3D-487D-A06D-16FAEBE0DEE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207181" y="-37245"/>
            <a:ext cx="2998247" cy="5211090"/>
          </a:xfrm>
          <a:prstGeom prst="line">
            <a:avLst/>
          </a:prstGeom>
          <a:noFill/>
          <a:ln w="1588" cap="flat">
            <a:solidFill>
              <a:schemeClr val="tx1">
                <a:lumMod val="85000"/>
                <a:lumOff val="15000"/>
                <a:alpha val="10000"/>
              </a:schemeClr>
            </a:solidFill>
            <a:prstDash val="solid"/>
            <a:miter lim="800000"/>
            <a:headEnd/>
            <a:tailEnd/>
          </a:ln>
        </p:spPr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3CE58497-EF9B-4721-994D-5BF443158352}"/>
              </a:ext>
            </a:extLst>
          </p:cNvPr>
          <p:cNvCxnSpPr>
            <a:cxnSpLocks/>
            <a:stCxn id="9" idx="3"/>
          </p:cNvCxnSpPr>
          <p:nvPr/>
        </p:nvCxnSpPr>
        <p:spPr>
          <a:xfrm flipH="1">
            <a:off x="1763601" y="831822"/>
            <a:ext cx="3426990" cy="5988933"/>
          </a:xfrm>
          <a:prstGeom prst="line">
            <a:avLst/>
          </a:prstGeom>
          <a:noFill/>
          <a:ln w="1588" cap="flat">
            <a:solidFill>
              <a:schemeClr val="tx1">
                <a:lumMod val="85000"/>
                <a:lumOff val="15000"/>
                <a:alpha val="10000"/>
              </a:schemeClr>
            </a:solidFill>
            <a:prstDash val="solid"/>
            <a:miter lim="800000"/>
            <a:headEnd/>
            <a:tailEnd/>
          </a:ln>
        </p:spPr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13B70E9-E5CF-4542-88EF-36381CB17836}"/>
              </a:ext>
            </a:extLst>
          </p:cNvPr>
          <p:cNvCxnSpPr>
            <a:cxnSpLocks/>
            <a:stCxn id="9" idx="5"/>
          </p:cNvCxnSpPr>
          <p:nvPr/>
        </p:nvCxnSpPr>
        <p:spPr>
          <a:xfrm flipV="1">
            <a:off x="2462981" y="4702390"/>
            <a:ext cx="7443019" cy="57198"/>
          </a:xfrm>
          <a:prstGeom prst="line">
            <a:avLst/>
          </a:prstGeom>
          <a:noFill/>
          <a:ln w="1588" cap="flat">
            <a:solidFill>
              <a:schemeClr val="tx1">
                <a:lumMod val="85000"/>
                <a:lumOff val="15000"/>
                <a:alpha val="10000"/>
              </a:schemeClr>
            </a:solidFill>
            <a:prstDash val="solid"/>
            <a:miter lim="800000"/>
            <a:headEnd/>
            <a:tailEnd/>
          </a:ln>
        </p:spPr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8FA55B60-FFF9-404D-9F3E-3CFFF3926DC7}"/>
              </a:ext>
            </a:extLst>
          </p:cNvPr>
          <p:cNvSpPr/>
          <p:nvPr/>
        </p:nvSpPr>
        <p:spPr>
          <a:xfrm>
            <a:off x="2152995" y="646856"/>
            <a:ext cx="5562256" cy="5562256"/>
          </a:xfrm>
          <a:prstGeom prst="ellipse">
            <a:avLst/>
          </a:prstGeom>
          <a:noFill/>
          <a:ln w="1588" cap="flat">
            <a:solidFill>
              <a:schemeClr val="tx1">
                <a:lumMod val="85000"/>
                <a:lumOff val="15000"/>
                <a:alpha val="1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67891F9A-0B76-49BD-997F-12435C786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6060" y="5555857"/>
            <a:ext cx="1787236" cy="359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j-cs"/>
              </a:rPr>
              <a:t>2018180033 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j-cs"/>
              </a:rPr>
              <a:t>이세철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8" name="Line 5">
            <a:extLst>
              <a:ext uri="{FF2B5EF4-FFF2-40B4-BE49-F238E27FC236}">
                <a16:creationId xmlns:a16="http://schemas.microsoft.com/office/drawing/2014/main" id="{B85DAB96-0AC1-4304-BAF0-31FA0B35866E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9810" y="825834"/>
            <a:ext cx="0" cy="0"/>
          </a:xfrm>
          <a:prstGeom prst="line">
            <a:avLst/>
          </a:prstGeom>
          <a:noFill/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9C23B37C-1D54-4968-B8CB-7CF83651F28C}"/>
              </a:ext>
            </a:extLst>
          </p:cNvPr>
          <p:cNvSpPr>
            <a:spLocks noEditPoints="1"/>
          </p:cNvSpPr>
          <p:nvPr/>
        </p:nvSpPr>
        <p:spPr bwMode="auto">
          <a:xfrm rot="10800000">
            <a:off x="2462981" y="831822"/>
            <a:ext cx="4980038" cy="4342023"/>
          </a:xfrm>
          <a:custGeom>
            <a:avLst/>
            <a:gdLst>
              <a:gd name="T0" fmla="*/ 12136 w 12744"/>
              <a:gd name="T1" fmla="*/ 0 h 11037"/>
              <a:gd name="T2" fmla="*/ 608 w 12744"/>
              <a:gd name="T3" fmla="*/ 0 h 11037"/>
              <a:gd name="T4" fmla="*/ 0 w 12744"/>
              <a:gd name="T5" fmla="*/ 1053 h 11037"/>
              <a:gd name="T6" fmla="*/ 5764 w 12744"/>
              <a:gd name="T7" fmla="*/ 11037 h 11037"/>
              <a:gd name="T8" fmla="*/ 6980 w 12744"/>
              <a:gd name="T9" fmla="*/ 11037 h 11037"/>
              <a:gd name="T10" fmla="*/ 12744 w 12744"/>
              <a:gd name="T11" fmla="*/ 1053 h 11037"/>
              <a:gd name="T12" fmla="*/ 12136 w 12744"/>
              <a:gd name="T13" fmla="*/ 0 h 11037"/>
              <a:gd name="T14" fmla="*/ 6980 w 12744"/>
              <a:gd name="T15" fmla="*/ 9442 h 11037"/>
              <a:gd name="T16" fmla="*/ 5764 w 12744"/>
              <a:gd name="T17" fmla="*/ 9442 h 11037"/>
              <a:gd name="T18" fmla="*/ 1350 w 12744"/>
              <a:gd name="T19" fmla="*/ 1796 h 11037"/>
              <a:gd name="T20" fmla="*/ 1957 w 12744"/>
              <a:gd name="T21" fmla="*/ 743 h 11037"/>
              <a:gd name="T22" fmla="*/ 10787 w 12744"/>
              <a:gd name="T23" fmla="*/ 743 h 11037"/>
              <a:gd name="T24" fmla="*/ 11394 w 12744"/>
              <a:gd name="T25" fmla="*/ 1796 h 11037"/>
              <a:gd name="T26" fmla="*/ 6980 w 12744"/>
              <a:gd name="T27" fmla="*/ 9442 h 1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744" h="11037">
                <a:moveTo>
                  <a:pt x="12136" y="0"/>
                </a:moveTo>
                <a:cubicBezTo>
                  <a:pt x="608" y="0"/>
                  <a:pt x="608" y="0"/>
                  <a:pt x="608" y="0"/>
                </a:cubicBezTo>
                <a:cubicBezTo>
                  <a:pt x="338" y="468"/>
                  <a:pt x="270" y="585"/>
                  <a:pt x="0" y="1053"/>
                </a:cubicBezTo>
                <a:cubicBezTo>
                  <a:pt x="5764" y="11037"/>
                  <a:pt x="5764" y="11037"/>
                  <a:pt x="5764" y="11037"/>
                </a:cubicBezTo>
                <a:cubicBezTo>
                  <a:pt x="6304" y="11037"/>
                  <a:pt x="6440" y="11037"/>
                  <a:pt x="6980" y="11037"/>
                </a:cubicBezTo>
                <a:cubicBezTo>
                  <a:pt x="12744" y="1053"/>
                  <a:pt x="12744" y="1053"/>
                  <a:pt x="12744" y="1053"/>
                </a:cubicBezTo>
                <a:cubicBezTo>
                  <a:pt x="12474" y="585"/>
                  <a:pt x="12406" y="468"/>
                  <a:pt x="12136" y="0"/>
                </a:cubicBezTo>
                <a:close/>
                <a:moveTo>
                  <a:pt x="6980" y="9442"/>
                </a:moveTo>
                <a:cubicBezTo>
                  <a:pt x="6440" y="9442"/>
                  <a:pt x="6304" y="9442"/>
                  <a:pt x="5764" y="9442"/>
                </a:cubicBezTo>
                <a:cubicBezTo>
                  <a:pt x="1350" y="1796"/>
                  <a:pt x="1350" y="1796"/>
                  <a:pt x="1350" y="1796"/>
                </a:cubicBezTo>
                <a:cubicBezTo>
                  <a:pt x="1620" y="1328"/>
                  <a:pt x="1687" y="1211"/>
                  <a:pt x="1957" y="743"/>
                </a:cubicBezTo>
                <a:cubicBezTo>
                  <a:pt x="10787" y="743"/>
                  <a:pt x="10787" y="743"/>
                  <a:pt x="10787" y="743"/>
                </a:cubicBezTo>
                <a:cubicBezTo>
                  <a:pt x="11057" y="1211"/>
                  <a:pt x="11124" y="1328"/>
                  <a:pt x="11394" y="1796"/>
                </a:cubicBezTo>
                <a:lnTo>
                  <a:pt x="6980" y="9442"/>
                </a:lnTo>
                <a:close/>
              </a:path>
            </a:pathLst>
          </a:custGeom>
          <a:gradFill>
            <a:gsLst>
              <a:gs pos="0">
                <a:srgbClr val="9966FF">
                  <a:lumMod val="96000"/>
                  <a:lumOff val="4000"/>
                </a:srgbClr>
              </a:gs>
              <a:gs pos="100000">
                <a:srgbClr val="DA5054"/>
              </a:gs>
            </a:gsLst>
            <a:path path="circle">
              <a:fillToRect r="100000" b="100000"/>
            </a:path>
          </a:gradFill>
          <a:ln w="1588" cap="flat">
            <a:noFill/>
            <a:prstDash val="solid"/>
            <a:miter lim="800000"/>
            <a:headEnd/>
            <a:tailEnd/>
          </a:ln>
          <a:effectLst>
            <a:outerShdw blurRad="342900" sx="91000" sy="91000" algn="ctr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81" name="Text Box 10">
            <a:extLst>
              <a:ext uri="{FF2B5EF4-FFF2-40B4-BE49-F238E27FC236}">
                <a16:creationId xmlns:a16="http://schemas.microsoft.com/office/drawing/2014/main" id="{9684D8B8-1750-4E3D-A716-E6E3398B6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555857"/>
            <a:ext cx="9906000" cy="912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79400" dist="38100" dir="2700000" algn="tl" rotWithShape="0">
              <a:prstClr val="black">
                <a:alpha val="46000"/>
              </a:prstClr>
            </a:outerShdw>
          </a:effectLst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습격자에게 모든 것을 빼앗겨버린 자가 무기와 다양한 스킬들로 복수를 완수하는 액션 게임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AFEF0470-62F8-4EC5-B66A-E95A5B850270}"/>
              </a:ext>
            </a:extLst>
          </p:cNvPr>
          <p:cNvCxnSpPr>
            <a:cxnSpLocks/>
          </p:cNvCxnSpPr>
          <p:nvPr/>
        </p:nvCxnSpPr>
        <p:spPr>
          <a:xfrm>
            <a:off x="1989259" y="2708920"/>
            <a:ext cx="5927485" cy="0"/>
          </a:xfrm>
          <a:prstGeom prst="line">
            <a:avLst/>
          </a:prstGeom>
          <a:noFill/>
          <a:ln w="92075" cap="flat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  <a:headEnd/>
            <a:tailEnd/>
          </a:ln>
        </p:spPr>
      </p:cxnSp>
      <p:sp>
        <p:nvSpPr>
          <p:cNvPr id="7" name="Text Box 10">
            <a:extLst>
              <a:ext uri="{FF2B5EF4-FFF2-40B4-BE49-F238E27FC236}">
                <a16:creationId xmlns:a16="http://schemas.microsoft.com/office/drawing/2014/main" id="{936A3360-DA80-4DBD-A1C2-F417FCC00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9259" y="2835199"/>
            <a:ext cx="5993130" cy="592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03200" dir="2700000" sx="99000" sy="99000" algn="tl" rotWithShape="0">
              <a:prstClr val="black">
                <a:alpha val="18000"/>
              </a:prstClr>
            </a:outerShdw>
          </a:effectLst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en-US" altLang="ko-KR" sz="8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Executioner</a:t>
            </a:r>
          </a:p>
        </p:txBody>
      </p:sp>
      <p:sp>
        <p:nvSpPr>
          <p:cNvPr id="21" name="Text Box 10">
            <a:extLst>
              <a:ext uri="{FF2B5EF4-FFF2-40B4-BE49-F238E27FC236}">
                <a16:creationId xmlns:a16="http://schemas.microsoft.com/office/drawing/2014/main" id="{9AFDFC2D-54F0-418D-B38C-BD1CAF6003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7558" y="3781876"/>
            <a:ext cx="5993130" cy="592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03200" dir="2700000" sx="99000" sy="99000" algn="tl" rotWithShape="0">
              <a:prstClr val="black">
                <a:alpha val="18000"/>
              </a:prstClr>
            </a:outerShdw>
          </a:effectLst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en-US" altLang="ko-KR" sz="8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Record</a:t>
            </a:r>
          </a:p>
        </p:txBody>
      </p:sp>
    </p:spTree>
    <p:extLst>
      <p:ext uri="{BB962C8B-B14F-4D97-AF65-F5344CB8AC3E}">
        <p14:creationId xmlns:p14="http://schemas.microsoft.com/office/powerpoint/2010/main" val="196577473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49D56E-0F72-4701-9FF0-392D650D7967}"/>
              </a:ext>
            </a:extLst>
          </p:cNvPr>
          <p:cNvCxnSpPr>
            <a:cxnSpLocks/>
          </p:cNvCxnSpPr>
          <p:nvPr/>
        </p:nvCxnSpPr>
        <p:spPr>
          <a:xfrm flipH="1">
            <a:off x="4289015" y="1844824"/>
            <a:ext cx="2155625" cy="3744416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A767FA-B8C1-4FF0-AEB1-51288DF6E593}"/>
              </a:ext>
            </a:extLst>
          </p:cNvPr>
          <p:cNvCxnSpPr>
            <a:cxnSpLocks/>
          </p:cNvCxnSpPr>
          <p:nvPr/>
        </p:nvCxnSpPr>
        <p:spPr>
          <a:xfrm flipH="1" flipV="1">
            <a:off x="3567760" y="1999328"/>
            <a:ext cx="2089797" cy="3630069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게임 요약 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E6DCD4-0167-43A4-B832-D6DAB7B1854D}"/>
              </a:ext>
            </a:extLst>
          </p:cNvPr>
          <p:cNvGrpSpPr/>
          <p:nvPr/>
        </p:nvGrpSpPr>
        <p:grpSpPr>
          <a:xfrm>
            <a:off x="3941004" y="2756172"/>
            <a:ext cx="2041446" cy="1972740"/>
            <a:chOff x="3048194" y="1816517"/>
            <a:chExt cx="3827065" cy="369826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D409B3F-D98A-4DC3-9059-8B1CEFEEF94D}"/>
                </a:ext>
              </a:extLst>
            </p:cNvPr>
            <p:cNvGrpSpPr/>
            <p:nvPr/>
          </p:nvGrpSpPr>
          <p:grpSpPr>
            <a:xfrm>
              <a:off x="3048194" y="1816517"/>
              <a:ext cx="3827065" cy="3698265"/>
              <a:chOff x="2646352" y="1416200"/>
              <a:chExt cx="4630748" cy="4474900"/>
            </a:xfrm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777A22D8-5D1F-48F5-9100-17D2DB330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352" y="1869190"/>
                <a:ext cx="4630748" cy="4021910"/>
              </a:xfrm>
              <a:custGeom>
                <a:avLst/>
                <a:gdLst>
                  <a:gd name="T0" fmla="*/ 352 w 4050"/>
                  <a:gd name="T1" fmla="*/ 0 h 3508"/>
                  <a:gd name="T2" fmla="*/ 0 w 4050"/>
                  <a:gd name="T3" fmla="*/ 610 h 3508"/>
                  <a:gd name="T4" fmla="*/ 1673 w 4050"/>
                  <a:gd name="T5" fmla="*/ 3508 h 3508"/>
                  <a:gd name="T6" fmla="*/ 2377 w 4050"/>
                  <a:gd name="T7" fmla="*/ 3508 h 3508"/>
                  <a:gd name="T8" fmla="*/ 4050 w 4050"/>
                  <a:gd name="T9" fmla="*/ 610 h 3508"/>
                  <a:gd name="T10" fmla="*/ 3698 w 4050"/>
                  <a:gd name="T11" fmla="*/ 0 h 3508"/>
                  <a:gd name="T12" fmla="*/ 352 w 4050"/>
                  <a:gd name="T13" fmla="*/ 0 h 3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50" h="3508">
                    <a:moveTo>
                      <a:pt x="352" y="0"/>
                    </a:moveTo>
                    <a:cubicBezTo>
                      <a:pt x="196" y="271"/>
                      <a:pt x="157" y="339"/>
                      <a:pt x="0" y="610"/>
                    </a:cubicBezTo>
                    <a:cubicBezTo>
                      <a:pt x="1673" y="3508"/>
                      <a:pt x="1673" y="3508"/>
                      <a:pt x="1673" y="3508"/>
                    </a:cubicBezTo>
                    <a:cubicBezTo>
                      <a:pt x="1986" y="3508"/>
                      <a:pt x="2064" y="3508"/>
                      <a:pt x="2377" y="3508"/>
                    </a:cubicBezTo>
                    <a:cubicBezTo>
                      <a:pt x="4050" y="610"/>
                      <a:pt x="4050" y="610"/>
                      <a:pt x="4050" y="610"/>
                    </a:cubicBezTo>
                    <a:cubicBezTo>
                      <a:pt x="3894" y="339"/>
                      <a:pt x="3854" y="271"/>
                      <a:pt x="3698" y="0"/>
                    </a:cubicBezTo>
                    <a:lnTo>
                      <a:pt x="352" y="0"/>
                    </a:lnTo>
                    <a:close/>
                  </a:path>
                </a:pathLst>
              </a:cu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B7D7DBC-5C9B-44F1-A8B1-B3E87AF46225}"/>
                  </a:ext>
                </a:extLst>
              </p:cNvPr>
              <p:cNvSpPr/>
              <p:nvPr/>
            </p:nvSpPr>
            <p:spPr>
              <a:xfrm>
                <a:off x="3078480" y="1416200"/>
                <a:ext cx="3749041" cy="3749038"/>
              </a:xfrm>
              <a:prstGeom prst="ellipse">
                <a:avLst/>
              </a:pr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BF4D4E6-73AB-4AB3-95BE-7F9CD12DB5F7}"/>
                </a:ext>
              </a:extLst>
            </p:cNvPr>
            <p:cNvCxnSpPr>
              <a:cxnSpLocks/>
              <a:stCxn id="18" idx="0"/>
              <a:endCxn id="6" idx="4"/>
            </p:cNvCxnSpPr>
            <p:nvPr/>
          </p:nvCxnSpPr>
          <p:spPr>
            <a:xfrm>
              <a:off x="3380817" y="2190890"/>
              <a:ext cx="157369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0DB4ED6-4AFB-4249-B4FD-AD16C876C9AC}"/>
                </a:ext>
              </a:extLst>
            </p:cNvPr>
            <p:cNvCxnSpPr>
              <a:cxnSpLocks/>
              <a:stCxn id="18" idx="5"/>
              <a:endCxn id="6" idx="4"/>
            </p:cNvCxnSpPr>
            <p:nvPr/>
          </p:nvCxnSpPr>
          <p:spPr>
            <a:xfrm flipH="1">
              <a:off x="4954516" y="2190890"/>
              <a:ext cx="158811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캐릭터 소개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[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추가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]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593476-CAD9-440F-9EEC-96E53E086CD9}"/>
              </a:ext>
            </a:extLst>
          </p:cNvPr>
          <p:cNvSpPr txBox="1"/>
          <p:nvPr/>
        </p:nvSpPr>
        <p:spPr>
          <a:xfrm>
            <a:off x="4664967" y="1762525"/>
            <a:ext cx="4550179" cy="363006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chemeClr val="bg1"/>
              </a:solidFill>
              <a:ea typeface="+mj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E27715CA-DE95-4685-8FD1-157E08B2C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32" y="1268760"/>
            <a:ext cx="4185122" cy="4947772"/>
          </a:xfrm>
          <a:prstGeom prst="rect">
            <a:avLst/>
          </a:prstGeom>
        </p:spPr>
      </p:pic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0ACB0C07-D30D-4610-B795-D66A191B09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839951"/>
              </p:ext>
            </p:extLst>
          </p:nvPr>
        </p:nvGraphicFramePr>
        <p:xfrm>
          <a:off x="4664967" y="1794698"/>
          <a:ext cx="5104571" cy="36541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366">
                  <a:extLst>
                    <a:ext uri="{9D8B030D-6E8A-4147-A177-3AD203B41FA5}">
                      <a16:colId xmlns:a16="http://schemas.microsoft.com/office/drawing/2014/main" val="2968621104"/>
                    </a:ext>
                  </a:extLst>
                </a:gridCol>
                <a:gridCol w="3806205">
                  <a:extLst>
                    <a:ext uri="{9D8B030D-6E8A-4147-A177-3AD203B41FA5}">
                      <a16:colId xmlns:a16="http://schemas.microsoft.com/office/drawing/2014/main" val="2234552036"/>
                    </a:ext>
                  </a:extLst>
                </a:gridCol>
              </a:tblGrid>
              <a:tr h="4680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bg1">
                            <a:lumMod val="75000"/>
                            <a:alpha val="61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</a:scheme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7599334"/>
                  </a:ext>
                </a:extLst>
              </a:tr>
              <a:tr h="4680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나이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bg1">
                            <a:lumMod val="75000"/>
                            <a:alpha val="61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</a:scheme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21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7308565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bg1">
                            <a:lumMod val="75000"/>
                            <a:alpha val="61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</a:scheme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남성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492479"/>
                  </a:ext>
                </a:extLst>
              </a:tr>
              <a:tr h="9680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bg1">
                            <a:lumMod val="75000"/>
                            <a:alpha val="61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</a:scheme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빈민가 출신</a:t>
                      </a:r>
                      <a:endParaRPr lang="en-US" altLang="ko-KR" b="0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성격이 활발하고 앳된 외모의 소년</a:t>
                      </a:r>
                      <a:endParaRPr lang="en-US" altLang="ko-KR" b="0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허나 가족을 잃은 뒤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altLang="ko-KR" b="0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모든 것을 의심하고 </a:t>
                      </a:r>
                      <a:endParaRPr lang="en-US" altLang="ko-KR" b="0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스스로를 자책하며 살아간다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나그네에 거둬진 뒤로는 </a:t>
                      </a:r>
                      <a:endParaRPr lang="en-US" altLang="ko-KR" b="0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성격이 드세고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날카롭지만 </a:t>
                      </a:r>
                      <a:endParaRPr lang="en-US" altLang="ko-KR" b="0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매사에 신중하다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.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altLang="ko-KR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425020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6A5285AB-84BA-48B3-A92E-BE23D7945C73}"/>
              </a:ext>
            </a:extLst>
          </p:cNvPr>
          <p:cNvSpPr txBox="1"/>
          <p:nvPr/>
        </p:nvSpPr>
        <p:spPr>
          <a:xfrm>
            <a:off x="272480" y="6201888"/>
            <a:ext cx="219641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2&gt; </a:t>
            </a:r>
            <a:r>
              <a:rPr lang="ko-KR" altLang="en-US" sz="800" dirty="0">
                <a:solidFill>
                  <a:schemeClr val="bg1"/>
                </a:solidFill>
              </a:rPr>
              <a:t>캐릭터 예시</a:t>
            </a: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BB276147-66DD-1C50-DB7B-F5D8B5E73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10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2520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49D56E-0F72-4701-9FF0-392D650D7967}"/>
              </a:ext>
            </a:extLst>
          </p:cNvPr>
          <p:cNvCxnSpPr>
            <a:cxnSpLocks/>
          </p:cNvCxnSpPr>
          <p:nvPr/>
        </p:nvCxnSpPr>
        <p:spPr>
          <a:xfrm flipH="1">
            <a:off x="4289015" y="1844824"/>
            <a:ext cx="2155625" cy="3744416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A767FA-B8C1-4FF0-AEB1-51288DF6E593}"/>
              </a:ext>
            </a:extLst>
          </p:cNvPr>
          <p:cNvCxnSpPr>
            <a:cxnSpLocks/>
          </p:cNvCxnSpPr>
          <p:nvPr/>
        </p:nvCxnSpPr>
        <p:spPr>
          <a:xfrm flipH="1" flipV="1">
            <a:off x="3567760" y="1999328"/>
            <a:ext cx="2089797" cy="3630069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E6DCD4-0167-43A4-B832-D6DAB7B1854D}"/>
              </a:ext>
            </a:extLst>
          </p:cNvPr>
          <p:cNvGrpSpPr/>
          <p:nvPr/>
        </p:nvGrpSpPr>
        <p:grpSpPr>
          <a:xfrm>
            <a:off x="3941004" y="2756172"/>
            <a:ext cx="2041446" cy="1972740"/>
            <a:chOff x="3048194" y="1816517"/>
            <a:chExt cx="3827065" cy="369826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D409B3F-D98A-4DC3-9059-8B1CEFEEF94D}"/>
                </a:ext>
              </a:extLst>
            </p:cNvPr>
            <p:cNvGrpSpPr/>
            <p:nvPr/>
          </p:nvGrpSpPr>
          <p:grpSpPr>
            <a:xfrm>
              <a:off x="3048194" y="1816517"/>
              <a:ext cx="3827065" cy="3698265"/>
              <a:chOff x="2646352" y="1416200"/>
              <a:chExt cx="4630748" cy="4474900"/>
            </a:xfrm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777A22D8-5D1F-48F5-9100-17D2DB330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352" y="1869190"/>
                <a:ext cx="4630748" cy="4021910"/>
              </a:xfrm>
              <a:custGeom>
                <a:avLst/>
                <a:gdLst>
                  <a:gd name="T0" fmla="*/ 352 w 4050"/>
                  <a:gd name="T1" fmla="*/ 0 h 3508"/>
                  <a:gd name="T2" fmla="*/ 0 w 4050"/>
                  <a:gd name="T3" fmla="*/ 610 h 3508"/>
                  <a:gd name="T4" fmla="*/ 1673 w 4050"/>
                  <a:gd name="T5" fmla="*/ 3508 h 3508"/>
                  <a:gd name="T6" fmla="*/ 2377 w 4050"/>
                  <a:gd name="T7" fmla="*/ 3508 h 3508"/>
                  <a:gd name="T8" fmla="*/ 4050 w 4050"/>
                  <a:gd name="T9" fmla="*/ 610 h 3508"/>
                  <a:gd name="T10" fmla="*/ 3698 w 4050"/>
                  <a:gd name="T11" fmla="*/ 0 h 3508"/>
                  <a:gd name="T12" fmla="*/ 352 w 4050"/>
                  <a:gd name="T13" fmla="*/ 0 h 3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50" h="3508">
                    <a:moveTo>
                      <a:pt x="352" y="0"/>
                    </a:moveTo>
                    <a:cubicBezTo>
                      <a:pt x="196" y="271"/>
                      <a:pt x="157" y="339"/>
                      <a:pt x="0" y="610"/>
                    </a:cubicBezTo>
                    <a:cubicBezTo>
                      <a:pt x="1673" y="3508"/>
                      <a:pt x="1673" y="3508"/>
                      <a:pt x="1673" y="3508"/>
                    </a:cubicBezTo>
                    <a:cubicBezTo>
                      <a:pt x="1986" y="3508"/>
                      <a:pt x="2064" y="3508"/>
                      <a:pt x="2377" y="3508"/>
                    </a:cubicBezTo>
                    <a:cubicBezTo>
                      <a:pt x="4050" y="610"/>
                      <a:pt x="4050" y="610"/>
                      <a:pt x="4050" y="610"/>
                    </a:cubicBezTo>
                    <a:cubicBezTo>
                      <a:pt x="3894" y="339"/>
                      <a:pt x="3854" y="271"/>
                      <a:pt x="3698" y="0"/>
                    </a:cubicBezTo>
                    <a:lnTo>
                      <a:pt x="352" y="0"/>
                    </a:lnTo>
                    <a:close/>
                  </a:path>
                </a:pathLst>
              </a:cu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B7D7DBC-5C9B-44F1-A8B1-B3E87AF46225}"/>
                  </a:ext>
                </a:extLst>
              </p:cNvPr>
              <p:cNvSpPr/>
              <p:nvPr/>
            </p:nvSpPr>
            <p:spPr>
              <a:xfrm>
                <a:off x="3078480" y="1416200"/>
                <a:ext cx="3749041" cy="3749038"/>
              </a:xfrm>
              <a:prstGeom prst="ellipse">
                <a:avLst/>
              </a:pr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BF4D4E6-73AB-4AB3-95BE-7F9CD12DB5F7}"/>
                </a:ext>
              </a:extLst>
            </p:cNvPr>
            <p:cNvCxnSpPr>
              <a:cxnSpLocks/>
              <a:stCxn id="18" idx="0"/>
              <a:endCxn id="6" idx="4"/>
            </p:cNvCxnSpPr>
            <p:nvPr/>
          </p:nvCxnSpPr>
          <p:spPr>
            <a:xfrm>
              <a:off x="3380817" y="2190890"/>
              <a:ext cx="157369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0DB4ED6-4AFB-4249-B4FD-AD16C876C9AC}"/>
                </a:ext>
              </a:extLst>
            </p:cNvPr>
            <p:cNvCxnSpPr>
              <a:cxnSpLocks/>
              <a:stCxn id="18" idx="5"/>
              <a:endCxn id="6" idx="4"/>
            </p:cNvCxnSpPr>
            <p:nvPr/>
          </p:nvCxnSpPr>
          <p:spPr>
            <a:xfrm flipH="1">
              <a:off x="4954516" y="2190890"/>
              <a:ext cx="158811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2.5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게임 목표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[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추가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]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2FD2A43-C9CB-4E31-BBAF-8906C754F204}"/>
              </a:ext>
            </a:extLst>
          </p:cNvPr>
          <p:cNvSpPr txBox="1"/>
          <p:nvPr/>
        </p:nvSpPr>
        <p:spPr>
          <a:xfrm>
            <a:off x="252000" y="1384120"/>
            <a:ext cx="9813540" cy="2250211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285750" marR="0" indent="-28575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chemeClr val="bg1"/>
                </a:solidFill>
                <a:latin typeface="+mn-ea"/>
              </a:rPr>
              <a:t>플레이어 체력은 </a:t>
            </a:r>
            <a:r>
              <a:rPr lang="en-US" altLang="ko-KR" kern="0" dirty="0">
                <a:solidFill>
                  <a:schemeClr val="bg1"/>
                </a:solidFill>
                <a:latin typeface="+mn-ea"/>
              </a:rPr>
              <a:t>200</a:t>
            </a:r>
            <a:r>
              <a:rPr lang="ko-KR" altLang="en-US" kern="0" dirty="0">
                <a:solidFill>
                  <a:schemeClr val="bg1"/>
                </a:solidFill>
                <a:latin typeface="+mn-ea"/>
              </a:rPr>
              <a:t>으로 고정된다</a:t>
            </a:r>
            <a:r>
              <a:rPr lang="en-US" altLang="ko-KR" kern="0" dirty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kern="0" dirty="0">
                <a:solidFill>
                  <a:schemeClr val="bg1"/>
                </a:solidFill>
                <a:latin typeface="+mn-ea"/>
              </a:rPr>
              <a:t>체력 </a:t>
            </a:r>
            <a:r>
              <a:rPr lang="en-US" altLang="ko-KR" kern="0" dirty="0">
                <a:solidFill>
                  <a:schemeClr val="bg1"/>
                </a:solidFill>
                <a:latin typeface="+mn-ea"/>
              </a:rPr>
              <a:t>200 </a:t>
            </a:r>
            <a:r>
              <a:rPr lang="ko-KR" altLang="en-US" kern="0" dirty="0">
                <a:solidFill>
                  <a:schemeClr val="bg1"/>
                </a:solidFill>
                <a:latin typeface="+mn-ea"/>
              </a:rPr>
              <a:t>이상의 데미지가 누적되거나 받게 되면 게임 오버가 되며</a:t>
            </a:r>
            <a:r>
              <a:rPr lang="en-US" altLang="ko-KR" kern="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kern="0" dirty="0">
                <a:solidFill>
                  <a:schemeClr val="bg1"/>
                </a:solidFill>
                <a:latin typeface="+mn-ea"/>
              </a:rPr>
              <a:t>플레이어는 해당 스테이지부터 다시 시작한다</a:t>
            </a:r>
            <a:r>
              <a:rPr lang="en-US" altLang="ko-KR" kern="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285750" marR="0" indent="-28575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kern="0" dirty="0">
              <a:solidFill>
                <a:schemeClr val="bg1"/>
              </a:solidFill>
              <a:latin typeface="+mn-ea"/>
            </a:endParaRPr>
          </a:p>
          <a:p>
            <a:pPr marL="285750" marR="0" indent="-28575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chemeClr val="bg1"/>
                </a:solidFill>
                <a:latin typeface="+mn-ea"/>
              </a:rPr>
              <a:t>플레이어의 피격 데미지는 스테이지가 올라갈 수록 높아진다</a:t>
            </a:r>
            <a:r>
              <a:rPr lang="en-US" altLang="ko-KR" kern="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285750" indent="-285750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en-US" altLang="ko-KR" kern="0" dirty="0">
              <a:solidFill>
                <a:schemeClr val="bg1"/>
              </a:solidFill>
              <a:latin typeface="+mn-ea"/>
            </a:endParaRPr>
          </a:p>
          <a:p>
            <a:pPr marL="285750" indent="-285750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chemeClr val="bg1"/>
                </a:solidFill>
                <a:latin typeface="+mn-ea"/>
              </a:rPr>
              <a:t>각 스테이지의 보스들을 처치 하면서</a:t>
            </a:r>
            <a:r>
              <a:rPr lang="en-US" altLang="ko-KR" kern="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kern="0" dirty="0">
                <a:solidFill>
                  <a:schemeClr val="bg1"/>
                </a:solidFill>
                <a:latin typeface="+mn-ea"/>
              </a:rPr>
              <a:t>마지막 스테이지 보스를 잡는 것이 최후의 목표</a:t>
            </a:r>
            <a:r>
              <a:rPr lang="en-US" altLang="ko-KR" kern="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285750" marR="0" indent="-28575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kern="0" dirty="0">
              <a:solidFill>
                <a:schemeClr val="bg1"/>
              </a:solidFill>
              <a:latin typeface="+mn-ea"/>
            </a:endParaRPr>
          </a:p>
          <a:p>
            <a:pPr marL="285750" marR="0" indent="-28575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chemeClr val="bg1"/>
                </a:solidFill>
                <a:latin typeface="+mn-ea"/>
              </a:rPr>
              <a:t>스테이지는 </a:t>
            </a:r>
            <a:r>
              <a:rPr lang="en-US" altLang="ko-KR" kern="0" dirty="0">
                <a:solidFill>
                  <a:schemeClr val="bg1"/>
                </a:solidFill>
                <a:latin typeface="+mn-ea"/>
              </a:rPr>
              <a:t>4</a:t>
            </a:r>
            <a:r>
              <a:rPr lang="ko-KR" altLang="en-US" kern="0" dirty="0">
                <a:solidFill>
                  <a:schemeClr val="bg1"/>
                </a:solidFill>
                <a:latin typeface="+mn-ea"/>
              </a:rPr>
              <a:t>개로 구성된다</a:t>
            </a:r>
            <a:r>
              <a:rPr lang="en-US" altLang="ko-KR" kern="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chemeClr val="bg1"/>
                </a:solidFill>
                <a:latin typeface="+mn-ea"/>
              </a:rPr>
              <a:t>    </a:t>
            </a:r>
            <a:r>
              <a:rPr lang="ko-KR" altLang="en-US" kern="0" dirty="0">
                <a:solidFill>
                  <a:schemeClr val="bg1"/>
                </a:solidFill>
                <a:latin typeface="+mn-ea"/>
              </a:rPr>
              <a:t>각 </a:t>
            </a:r>
            <a:r>
              <a:rPr lang="en-US" altLang="ko-KR" kern="0" dirty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kern="0" dirty="0">
                <a:solidFill>
                  <a:schemeClr val="bg1"/>
                </a:solidFill>
                <a:latin typeface="+mn-ea"/>
              </a:rPr>
              <a:t>개의 스테이지에는 일반 스테이지와 보스 스테이지로 구성된다</a:t>
            </a:r>
            <a:r>
              <a:rPr lang="en-US" altLang="ko-KR" kern="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8B14B4-EDD9-4FE4-BBF0-885887551365}"/>
              </a:ext>
            </a:extLst>
          </p:cNvPr>
          <p:cNvSpPr txBox="1"/>
          <p:nvPr/>
        </p:nvSpPr>
        <p:spPr>
          <a:xfrm>
            <a:off x="8149041" y="6149170"/>
            <a:ext cx="174020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3&gt; </a:t>
            </a:r>
            <a:r>
              <a:rPr lang="ko-KR" altLang="en-US" sz="800" dirty="0">
                <a:solidFill>
                  <a:schemeClr val="bg1"/>
                </a:solidFill>
              </a:rPr>
              <a:t>게임 내 </a:t>
            </a:r>
            <a:r>
              <a:rPr lang="en-US" altLang="ko-KR" sz="800" dirty="0">
                <a:solidFill>
                  <a:schemeClr val="bg1"/>
                </a:solidFill>
              </a:rPr>
              <a:t>HP UI </a:t>
            </a:r>
            <a:r>
              <a:rPr lang="ko-KR" altLang="en-US" sz="800" dirty="0">
                <a:solidFill>
                  <a:schemeClr val="bg1"/>
                </a:solidFill>
              </a:rPr>
              <a:t>예시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5FB55E-8BE7-4468-8420-3AEE1D686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51">
            <a:off x="8016340" y="5337489"/>
            <a:ext cx="1913952" cy="11313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A497306-5784-4C7C-AA8D-4FAFAA40261D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게임 요약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E7516116-6735-5C91-30B7-76FC4612B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11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3208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49D56E-0F72-4701-9FF0-392D650D7967}"/>
              </a:ext>
            </a:extLst>
          </p:cNvPr>
          <p:cNvCxnSpPr>
            <a:cxnSpLocks/>
          </p:cNvCxnSpPr>
          <p:nvPr/>
        </p:nvCxnSpPr>
        <p:spPr>
          <a:xfrm flipH="1">
            <a:off x="4289015" y="1844824"/>
            <a:ext cx="2155625" cy="3744416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A767FA-B8C1-4FF0-AEB1-51288DF6E593}"/>
              </a:ext>
            </a:extLst>
          </p:cNvPr>
          <p:cNvCxnSpPr>
            <a:cxnSpLocks/>
          </p:cNvCxnSpPr>
          <p:nvPr/>
        </p:nvCxnSpPr>
        <p:spPr>
          <a:xfrm flipH="1" flipV="1">
            <a:off x="3567760" y="1999328"/>
            <a:ext cx="2089797" cy="3630069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E6DCD4-0167-43A4-B832-D6DAB7B1854D}"/>
              </a:ext>
            </a:extLst>
          </p:cNvPr>
          <p:cNvGrpSpPr/>
          <p:nvPr/>
        </p:nvGrpSpPr>
        <p:grpSpPr>
          <a:xfrm>
            <a:off x="3941004" y="2756172"/>
            <a:ext cx="2041446" cy="1972740"/>
            <a:chOff x="3048194" y="1816517"/>
            <a:chExt cx="3827065" cy="369826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D409B3F-D98A-4DC3-9059-8B1CEFEEF94D}"/>
                </a:ext>
              </a:extLst>
            </p:cNvPr>
            <p:cNvGrpSpPr/>
            <p:nvPr/>
          </p:nvGrpSpPr>
          <p:grpSpPr>
            <a:xfrm>
              <a:off x="3048194" y="1816517"/>
              <a:ext cx="3827065" cy="3698265"/>
              <a:chOff x="2646352" y="1416200"/>
              <a:chExt cx="4630748" cy="4474900"/>
            </a:xfrm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777A22D8-5D1F-48F5-9100-17D2DB330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352" y="1869190"/>
                <a:ext cx="4630748" cy="4021910"/>
              </a:xfrm>
              <a:custGeom>
                <a:avLst/>
                <a:gdLst>
                  <a:gd name="T0" fmla="*/ 352 w 4050"/>
                  <a:gd name="T1" fmla="*/ 0 h 3508"/>
                  <a:gd name="T2" fmla="*/ 0 w 4050"/>
                  <a:gd name="T3" fmla="*/ 610 h 3508"/>
                  <a:gd name="T4" fmla="*/ 1673 w 4050"/>
                  <a:gd name="T5" fmla="*/ 3508 h 3508"/>
                  <a:gd name="T6" fmla="*/ 2377 w 4050"/>
                  <a:gd name="T7" fmla="*/ 3508 h 3508"/>
                  <a:gd name="T8" fmla="*/ 4050 w 4050"/>
                  <a:gd name="T9" fmla="*/ 610 h 3508"/>
                  <a:gd name="T10" fmla="*/ 3698 w 4050"/>
                  <a:gd name="T11" fmla="*/ 0 h 3508"/>
                  <a:gd name="T12" fmla="*/ 352 w 4050"/>
                  <a:gd name="T13" fmla="*/ 0 h 3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50" h="3508">
                    <a:moveTo>
                      <a:pt x="352" y="0"/>
                    </a:moveTo>
                    <a:cubicBezTo>
                      <a:pt x="196" y="271"/>
                      <a:pt x="157" y="339"/>
                      <a:pt x="0" y="610"/>
                    </a:cubicBezTo>
                    <a:cubicBezTo>
                      <a:pt x="1673" y="3508"/>
                      <a:pt x="1673" y="3508"/>
                      <a:pt x="1673" y="3508"/>
                    </a:cubicBezTo>
                    <a:cubicBezTo>
                      <a:pt x="1986" y="3508"/>
                      <a:pt x="2064" y="3508"/>
                      <a:pt x="2377" y="3508"/>
                    </a:cubicBezTo>
                    <a:cubicBezTo>
                      <a:pt x="4050" y="610"/>
                      <a:pt x="4050" y="610"/>
                      <a:pt x="4050" y="610"/>
                    </a:cubicBezTo>
                    <a:cubicBezTo>
                      <a:pt x="3894" y="339"/>
                      <a:pt x="3854" y="271"/>
                      <a:pt x="3698" y="0"/>
                    </a:cubicBezTo>
                    <a:lnTo>
                      <a:pt x="352" y="0"/>
                    </a:lnTo>
                    <a:close/>
                  </a:path>
                </a:pathLst>
              </a:cu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B7D7DBC-5C9B-44F1-A8B1-B3E87AF46225}"/>
                  </a:ext>
                </a:extLst>
              </p:cNvPr>
              <p:cNvSpPr/>
              <p:nvPr/>
            </p:nvSpPr>
            <p:spPr>
              <a:xfrm>
                <a:off x="3078480" y="1416200"/>
                <a:ext cx="3749041" cy="3749038"/>
              </a:xfrm>
              <a:prstGeom prst="ellipse">
                <a:avLst/>
              </a:pr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BF4D4E6-73AB-4AB3-95BE-7F9CD12DB5F7}"/>
                </a:ext>
              </a:extLst>
            </p:cNvPr>
            <p:cNvCxnSpPr>
              <a:cxnSpLocks/>
              <a:stCxn id="18" idx="0"/>
              <a:endCxn id="6" idx="4"/>
            </p:cNvCxnSpPr>
            <p:nvPr/>
          </p:nvCxnSpPr>
          <p:spPr>
            <a:xfrm>
              <a:off x="3380817" y="2190890"/>
              <a:ext cx="157369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0DB4ED6-4AFB-4249-B4FD-AD16C876C9AC}"/>
                </a:ext>
              </a:extLst>
            </p:cNvPr>
            <p:cNvCxnSpPr>
              <a:cxnSpLocks/>
              <a:stCxn id="18" idx="5"/>
              <a:endCxn id="6" idx="4"/>
            </p:cNvCxnSpPr>
            <p:nvPr/>
          </p:nvCxnSpPr>
          <p:spPr>
            <a:xfrm flipH="1">
              <a:off x="4954516" y="2190890"/>
              <a:ext cx="158811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3.1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[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원본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593476-CAD9-440F-9EEC-96E53E086CD9}"/>
              </a:ext>
            </a:extLst>
          </p:cNvPr>
          <p:cNvSpPr txBox="1"/>
          <p:nvPr/>
        </p:nvSpPr>
        <p:spPr>
          <a:xfrm>
            <a:off x="223843" y="1650878"/>
            <a:ext cx="9813540" cy="3744411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285750" marR="0" indent="-28575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chemeClr val="bg1"/>
                </a:solidFill>
                <a:latin typeface="+mn-ea"/>
              </a:rPr>
              <a:t>스테이지는 </a:t>
            </a:r>
            <a:r>
              <a:rPr lang="en-US" altLang="ko-KR" kern="0" dirty="0">
                <a:solidFill>
                  <a:schemeClr val="bg1"/>
                </a:solidFill>
                <a:latin typeface="+mn-ea"/>
              </a:rPr>
              <a:t>4</a:t>
            </a:r>
            <a:r>
              <a:rPr lang="ko-KR" altLang="en-US" kern="0" dirty="0">
                <a:solidFill>
                  <a:schemeClr val="bg1"/>
                </a:solidFill>
                <a:latin typeface="+mn-ea"/>
              </a:rPr>
              <a:t>개로 구성된다</a:t>
            </a:r>
            <a:r>
              <a:rPr lang="en-US" altLang="ko-KR" kern="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chemeClr val="bg1"/>
                </a:solidFill>
                <a:latin typeface="+mn-ea"/>
              </a:rPr>
              <a:t>    </a:t>
            </a:r>
            <a:r>
              <a:rPr lang="ko-KR" altLang="en-US" kern="0" dirty="0">
                <a:solidFill>
                  <a:schemeClr val="bg1"/>
                </a:solidFill>
                <a:latin typeface="+mn-ea"/>
              </a:rPr>
              <a:t>각 </a:t>
            </a:r>
            <a:r>
              <a:rPr lang="en-US" altLang="ko-KR" kern="0" dirty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kern="0" dirty="0">
                <a:solidFill>
                  <a:schemeClr val="bg1"/>
                </a:solidFill>
                <a:latin typeface="+mn-ea"/>
              </a:rPr>
              <a:t>개의 스테이지에는 일반 스테이지와 보스 스테이지로 구성된다</a:t>
            </a:r>
            <a:r>
              <a:rPr lang="en-US" altLang="ko-KR" kern="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285750" marR="0" indent="-28575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kern="0" dirty="0">
              <a:solidFill>
                <a:schemeClr val="bg1"/>
              </a:solidFill>
              <a:latin typeface="+mn-ea"/>
            </a:endParaRPr>
          </a:p>
          <a:p>
            <a:pPr marL="285750" marR="0" indent="-28575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chemeClr val="bg1"/>
                </a:solidFill>
                <a:latin typeface="+mn-ea"/>
              </a:rPr>
              <a:t>모든 적 </a:t>
            </a:r>
            <a:r>
              <a:rPr lang="en-US" altLang="ko-KR" kern="0" dirty="0">
                <a:solidFill>
                  <a:schemeClr val="bg1"/>
                </a:solidFill>
                <a:latin typeface="+mn-ea"/>
              </a:rPr>
              <a:t>NPC</a:t>
            </a:r>
            <a:r>
              <a:rPr lang="ko-KR" altLang="en-US" kern="0" dirty="0">
                <a:solidFill>
                  <a:schemeClr val="bg1"/>
                </a:solidFill>
                <a:latin typeface="+mn-ea"/>
              </a:rPr>
              <a:t>를 처치할 경우 해당 스테이지의 보스가 등장</a:t>
            </a:r>
            <a:r>
              <a:rPr lang="en-US" altLang="ko-KR" kern="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R="0" fontAlgn="base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chemeClr val="bg1"/>
                </a:solidFill>
                <a:latin typeface="+mn-ea"/>
              </a:rPr>
              <a:t>    플레이어는 보스 패턴을 익히면서 쓰러트려야 한다</a:t>
            </a:r>
            <a:r>
              <a:rPr lang="en-US" altLang="ko-KR" kern="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R="0" fontAlgn="base" latinLnBrk="1">
              <a:spcBef>
                <a:spcPts val="0"/>
              </a:spcBef>
              <a:spcAft>
                <a:spcPts val="0"/>
              </a:spcAft>
            </a:pPr>
            <a:endParaRPr lang="en-US" altLang="ko-KR" kern="0" dirty="0">
              <a:solidFill>
                <a:schemeClr val="bg1"/>
              </a:solidFill>
              <a:latin typeface="+mn-ea"/>
            </a:endParaRPr>
          </a:p>
          <a:p>
            <a:pPr marL="285750" marR="0" indent="-28575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chemeClr val="bg1"/>
                </a:solidFill>
                <a:latin typeface="+mn-ea"/>
              </a:rPr>
              <a:t>보스 처치 이후 플레이어는 특수 스킬을 얻을 수 있다</a:t>
            </a:r>
            <a:r>
              <a:rPr lang="en-US" altLang="ko-KR" kern="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285750" marR="0" indent="-285750" fontAlgn="base" latinLnBrk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kern="0" dirty="0">
              <a:solidFill>
                <a:schemeClr val="bg1"/>
              </a:solidFill>
              <a:latin typeface="+mn-ea"/>
            </a:endParaRPr>
          </a:p>
          <a:p>
            <a:pPr marL="285750" marR="0" indent="-285750" fontAlgn="base" latinLnBrk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chemeClr val="bg1"/>
                </a:solidFill>
                <a:latin typeface="+mn-ea"/>
              </a:rPr>
              <a:t>각 스테이지의 보스들을 처치 하면서</a:t>
            </a:r>
            <a:r>
              <a:rPr lang="en-US" altLang="ko-KR" kern="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kern="0" dirty="0">
                <a:solidFill>
                  <a:schemeClr val="bg1"/>
                </a:solidFill>
                <a:latin typeface="+mn-ea"/>
              </a:rPr>
              <a:t>마지막 스테이지 보스를 잡는 것이 최후의 목표</a:t>
            </a:r>
            <a:r>
              <a:rPr lang="en-US" altLang="ko-KR" kern="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285750" marR="0" indent="-28575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kern="0" dirty="0">
              <a:solidFill>
                <a:schemeClr val="bg1"/>
              </a:solidFill>
              <a:latin typeface="+mn-ea"/>
            </a:endParaRPr>
          </a:p>
          <a:p>
            <a:pPr marL="285750" marR="0" indent="-28575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chemeClr val="bg1"/>
                </a:solidFill>
                <a:latin typeface="+mn-ea"/>
              </a:rPr>
              <a:t>스테이지 중간마다 </a:t>
            </a:r>
            <a:r>
              <a:rPr lang="ko-KR" altLang="en-US" kern="0" dirty="0" err="1">
                <a:solidFill>
                  <a:schemeClr val="bg1"/>
                </a:solidFill>
                <a:latin typeface="+mn-ea"/>
              </a:rPr>
              <a:t>파쿠르</a:t>
            </a:r>
            <a:r>
              <a:rPr lang="ko-KR" altLang="en-US" kern="0" dirty="0">
                <a:solidFill>
                  <a:schemeClr val="bg1"/>
                </a:solidFill>
                <a:latin typeface="+mn-ea"/>
              </a:rPr>
              <a:t> 액션을 볼 수 있는 구조물이 존재한다</a:t>
            </a:r>
            <a:r>
              <a:rPr lang="en-US" altLang="ko-KR" kern="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chemeClr val="bg1"/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D0C4A9DA-7D2F-72EF-DC7F-41AB1552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12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7220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49D56E-0F72-4701-9FF0-392D650D7967}"/>
              </a:ext>
            </a:extLst>
          </p:cNvPr>
          <p:cNvCxnSpPr>
            <a:cxnSpLocks/>
          </p:cNvCxnSpPr>
          <p:nvPr/>
        </p:nvCxnSpPr>
        <p:spPr>
          <a:xfrm flipH="1">
            <a:off x="4289015" y="1844824"/>
            <a:ext cx="2155625" cy="3744416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A767FA-B8C1-4FF0-AEB1-51288DF6E593}"/>
              </a:ext>
            </a:extLst>
          </p:cNvPr>
          <p:cNvCxnSpPr>
            <a:cxnSpLocks/>
          </p:cNvCxnSpPr>
          <p:nvPr/>
        </p:nvCxnSpPr>
        <p:spPr>
          <a:xfrm flipH="1" flipV="1">
            <a:off x="3567760" y="1999328"/>
            <a:ext cx="2089797" cy="3630069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E6DCD4-0167-43A4-B832-D6DAB7B1854D}"/>
              </a:ext>
            </a:extLst>
          </p:cNvPr>
          <p:cNvGrpSpPr/>
          <p:nvPr/>
        </p:nvGrpSpPr>
        <p:grpSpPr>
          <a:xfrm>
            <a:off x="3941004" y="2756172"/>
            <a:ext cx="2041446" cy="1972740"/>
            <a:chOff x="3048194" y="1816517"/>
            <a:chExt cx="3827065" cy="369826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D409B3F-D98A-4DC3-9059-8B1CEFEEF94D}"/>
                </a:ext>
              </a:extLst>
            </p:cNvPr>
            <p:cNvGrpSpPr/>
            <p:nvPr/>
          </p:nvGrpSpPr>
          <p:grpSpPr>
            <a:xfrm>
              <a:off x="3048194" y="1816517"/>
              <a:ext cx="3827065" cy="3698265"/>
              <a:chOff x="2646352" y="1416200"/>
              <a:chExt cx="4630748" cy="4474900"/>
            </a:xfrm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777A22D8-5D1F-48F5-9100-17D2DB330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352" y="1869190"/>
                <a:ext cx="4630748" cy="4021910"/>
              </a:xfrm>
              <a:custGeom>
                <a:avLst/>
                <a:gdLst>
                  <a:gd name="T0" fmla="*/ 352 w 4050"/>
                  <a:gd name="T1" fmla="*/ 0 h 3508"/>
                  <a:gd name="T2" fmla="*/ 0 w 4050"/>
                  <a:gd name="T3" fmla="*/ 610 h 3508"/>
                  <a:gd name="T4" fmla="*/ 1673 w 4050"/>
                  <a:gd name="T5" fmla="*/ 3508 h 3508"/>
                  <a:gd name="T6" fmla="*/ 2377 w 4050"/>
                  <a:gd name="T7" fmla="*/ 3508 h 3508"/>
                  <a:gd name="T8" fmla="*/ 4050 w 4050"/>
                  <a:gd name="T9" fmla="*/ 610 h 3508"/>
                  <a:gd name="T10" fmla="*/ 3698 w 4050"/>
                  <a:gd name="T11" fmla="*/ 0 h 3508"/>
                  <a:gd name="T12" fmla="*/ 352 w 4050"/>
                  <a:gd name="T13" fmla="*/ 0 h 3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50" h="3508">
                    <a:moveTo>
                      <a:pt x="352" y="0"/>
                    </a:moveTo>
                    <a:cubicBezTo>
                      <a:pt x="196" y="271"/>
                      <a:pt x="157" y="339"/>
                      <a:pt x="0" y="610"/>
                    </a:cubicBezTo>
                    <a:cubicBezTo>
                      <a:pt x="1673" y="3508"/>
                      <a:pt x="1673" y="3508"/>
                      <a:pt x="1673" y="3508"/>
                    </a:cubicBezTo>
                    <a:cubicBezTo>
                      <a:pt x="1986" y="3508"/>
                      <a:pt x="2064" y="3508"/>
                      <a:pt x="2377" y="3508"/>
                    </a:cubicBezTo>
                    <a:cubicBezTo>
                      <a:pt x="4050" y="610"/>
                      <a:pt x="4050" y="610"/>
                      <a:pt x="4050" y="610"/>
                    </a:cubicBezTo>
                    <a:cubicBezTo>
                      <a:pt x="3894" y="339"/>
                      <a:pt x="3854" y="271"/>
                      <a:pt x="3698" y="0"/>
                    </a:cubicBezTo>
                    <a:lnTo>
                      <a:pt x="352" y="0"/>
                    </a:lnTo>
                    <a:close/>
                  </a:path>
                </a:pathLst>
              </a:cu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B7D7DBC-5C9B-44F1-A8B1-B3E87AF46225}"/>
                  </a:ext>
                </a:extLst>
              </p:cNvPr>
              <p:cNvSpPr/>
              <p:nvPr/>
            </p:nvSpPr>
            <p:spPr>
              <a:xfrm>
                <a:off x="3078480" y="1416200"/>
                <a:ext cx="3749041" cy="3749038"/>
              </a:xfrm>
              <a:prstGeom prst="ellipse">
                <a:avLst/>
              </a:pr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BF4D4E6-73AB-4AB3-95BE-7F9CD12DB5F7}"/>
                </a:ext>
              </a:extLst>
            </p:cNvPr>
            <p:cNvCxnSpPr>
              <a:cxnSpLocks/>
              <a:stCxn id="18" idx="0"/>
              <a:endCxn id="6" idx="4"/>
            </p:cNvCxnSpPr>
            <p:nvPr/>
          </p:nvCxnSpPr>
          <p:spPr>
            <a:xfrm>
              <a:off x="3380817" y="2190890"/>
              <a:ext cx="157369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0DB4ED6-4AFB-4249-B4FD-AD16C876C9AC}"/>
                </a:ext>
              </a:extLst>
            </p:cNvPr>
            <p:cNvCxnSpPr>
              <a:cxnSpLocks/>
              <a:stCxn id="18" idx="5"/>
              <a:endCxn id="6" idx="4"/>
            </p:cNvCxnSpPr>
            <p:nvPr/>
          </p:nvCxnSpPr>
          <p:spPr>
            <a:xfrm flipH="1">
              <a:off x="4954516" y="2190890"/>
              <a:ext cx="158811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3.1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[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수정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]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593476-CAD9-440F-9EEC-96E53E086CD9}"/>
              </a:ext>
            </a:extLst>
          </p:cNvPr>
          <p:cNvSpPr txBox="1"/>
          <p:nvPr/>
        </p:nvSpPr>
        <p:spPr>
          <a:xfrm>
            <a:off x="223843" y="1650878"/>
            <a:ext cx="9813540" cy="3744411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285750" marR="0" indent="-285750" fontAlgn="base" latinLnBrk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chemeClr val="bg1"/>
                </a:solidFill>
                <a:latin typeface="+mn-ea"/>
              </a:rPr>
              <a:t>보스는 해당 스테이지의 적 </a:t>
            </a:r>
            <a:r>
              <a:rPr lang="en-US" altLang="ko-KR" kern="0" dirty="0">
                <a:solidFill>
                  <a:schemeClr val="bg1"/>
                </a:solidFill>
                <a:latin typeface="+mn-ea"/>
              </a:rPr>
              <a:t>NPC</a:t>
            </a:r>
            <a:r>
              <a:rPr lang="ko-KR" altLang="en-US" kern="0" dirty="0">
                <a:solidFill>
                  <a:schemeClr val="bg1"/>
                </a:solidFill>
                <a:latin typeface="+mn-ea"/>
              </a:rPr>
              <a:t>를 모두 처치해야 보스가 나온다</a:t>
            </a:r>
            <a:r>
              <a:rPr lang="en-US" altLang="ko-KR" kern="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R="0" fontAlgn="base" latinLnBrk="1">
              <a:spcBef>
                <a:spcPts val="0"/>
              </a:spcBef>
              <a:spcAft>
                <a:spcPts val="0"/>
              </a:spcAft>
            </a:pPr>
            <a:endParaRPr lang="en-US" altLang="ko-KR" kern="0" dirty="0">
              <a:solidFill>
                <a:schemeClr val="bg1"/>
              </a:solidFill>
              <a:latin typeface="+mn-ea"/>
            </a:endParaRPr>
          </a:p>
          <a:p>
            <a:pPr marL="285750" marR="0" indent="-285750" fontAlgn="base" latinLnBrk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chemeClr val="bg1"/>
                </a:solidFill>
                <a:latin typeface="+mn-ea"/>
              </a:rPr>
              <a:t>보스 처치 이후 플레이어는 특수 스킬을 얻을 수 있다</a:t>
            </a:r>
            <a:r>
              <a:rPr lang="en-US" altLang="ko-KR" kern="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R="0" fontAlgn="base" latinLnBrk="1">
              <a:spcBef>
                <a:spcPts val="0"/>
              </a:spcBef>
              <a:spcAft>
                <a:spcPts val="0"/>
              </a:spcAft>
            </a:pPr>
            <a:endParaRPr lang="en-US" altLang="ko-KR" kern="0" dirty="0">
              <a:solidFill>
                <a:schemeClr val="bg1"/>
              </a:solidFill>
              <a:latin typeface="+mn-ea"/>
            </a:endParaRPr>
          </a:p>
          <a:p>
            <a:pPr marL="285750" marR="0" indent="-285750" fontAlgn="base" latinLnBrk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chemeClr val="bg1"/>
                </a:solidFill>
                <a:latin typeface="+mn-ea"/>
              </a:rPr>
              <a:t>스테이지 중간마다 </a:t>
            </a:r>
            <a:r>
              <a:rPr lang="ko-KR" altLang="en-US" kern="0" dirty="0" err="1">
                <a:solidFill>
                  <a:schemeClr val="bg1"/>
                </a:solidFill>
                <a:latin typeface="+mn-ea"/>
              </a:rPr>
              <a:t>파쿠르</a:t>
            </a:r>
            <a:r>
              <a:rPr lang="ko-KR" altLang="en-US" kern="0" dirty="0">
                <a:solidFill>
                  <a:schemeClr val="bg1"/>
                </a:solidFill>
                <a:latin typeface="+mn-ea"/>
              </a:rPr>
              <a:t> 액션을 볼 수 있는 구조물이 존재한다</a:t>
            </a:r>
            <a:r>
              <a:rPr lang="en-US" altLang="ko-KR" kern="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285750" marR="0" indent="-285750" fontAlgn="base" latinLnBrk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kern="0" dirty="0">
              <a:solidFill>
                <a:schemeClr val="bg1"/>
              </a:solidFill>
              <a:latin typeface="+mn-ea"/>
            </a:endParaRPr>
          </a:p>
          <a:p>
            <a:pPr marL="285750" marR="0" indent="-285750" fontAlgn="base" latinLnBrk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dirty="0" err="1">
                <a:solidFill>
                  <a:schemeClr val="bg1"/>
                </a:solidFill>
                <a:latin typeface="+mn-ea"/>
              </a:rPr>
              <a:t>맵에</a:t>
            </a:r>
            <a:r>
              <a:rPr lang="ko-KR" altLang="en-US" kern="0" dirty="0">
                <a:solidFill>
                  <a:schemeClr val="bg1"/>
                </a:solidFill>
                <a:latin typeface="+mn-ea"/>
              </a:rPr>
              <a:t> 설치되어 있는 구조물들을 통해 숨거나 붙어있을 수 있다</a:t>
            </a:r>
            <a:r>
              <a:rPr lang="en-US" altLang="ko-KR" kern="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285750" marR="0" indent="-285750" fontAlgn="base" latinLnBrk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kern="0" dirty="0">
              <a:solidFill>
                <a:schemeClr val="bg1"/>
              </a:solidFill>
              <a:latin typeface="+mn-ea"/>
            </a:endParaRPr>
          </a:p>
          <a:p>
            <a:pPr marL="285750" marR="0" indent="-285750" fontAlgn="base" latinLnBrk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chemeClr val="bg1"/>
                </a:solidFill>
                <a:latin typeface="+mn-ea"/>
              </a:rPr>
              <a:t>적들은 플레이어에게 피격 당하면 바로 죽는 판정이다</a:t>
            </a:r>
            <a:r>
              <a:rPr lang="en-US" altLang="ko-KR" kern="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285750" marR="0" indent="-285750" fontAlgn="base" latinLnBrk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kern="0" dirty="0">
              <a:solidFill>
                <a:schemeClr val="bg1"/>
              </a:solidFill>
              <a:latin typeface="+mn-ea"/>
            </a:endParaRPr>
          </a:p>
          <a:p>
            <a:pPr marL="285750" marR="0" indent="-285750" fontAlgn="base" latinLnBrk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chemeClr val="bg1"/>
                </a:solidFill>
                <a:latin typeface="+mn-ea"/>
              </a:rPr>
              <a:t>키보드와 마우스를 통해 조작을 하며</a:t>
            </a:r>
            <a:r>
              <a:rPr lang="en-US" altLang="ko-KR" kern="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kern="0" dirty="0">
                <a:solidFill>
                  <a:schemeClr val="bg1"/>
                </a:solidFill>
                <a:latin typeface="+mn-ea"/>
              </a:rPr>
              <a:t>여럿 커맨드와 </a:t>
            </a:r>
            <a:r>
              <a:rPr lang="ko-KR" altLang="en-US" kern="0" dirty="0" err="1">
                <a:solidFill>
                  <a:schemeClr val="bg1"/>
                </a:solidFill>
                <a:latin typeface="+mn-ea"/>
              </a:rPr>
              <a:t>스타일리쉬한</a:t>
            </a:r>
            <a:r>
              <a:rPr lang="ko-KR" altLang="en-US" kern="0" dirty="0">
                <a:solidFill>
                  <a:schemeClr val="bg1"/>
                </a:solidFill>
                <a:latin typeface="+mn-ea"/>
              </a:rPr>
              <a:t> 플레이를 한다</a:t>
            </a:r>
            <a:r>
              <a:rPr lang="en-US" altLang="ko-KR" kern="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6B945F28-0773-9D0A-7638-AFEF4A074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13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6623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49D56E-0F72-4701-9FF0-392D650D7967}"/>
              </a:ext>
            </a:extLst>
          </p:cNvPr>
          <p:cNvCxnSpPr>
            <a:cxnSpLocks/>
          </p:cNvCxnSpPr>
          <p:nvPr/>
        </p:nvCxnSpPr>
        <p:spPr>
          <a:xfrm flipH="1">
            <a:off x="4289015" y="1844824"/>
            <a:ext cx="2155625" cy="3744416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A767FA-B8C1-4FF0-AEB1-51288DF6E593}"/>
              </a:ext>
            </a:extLst>
          </p:cNvPr>
          <p:cNvCxnSpPr>
            <a:cxnSpLocks/>
          </p:cNvCxnSpPr>
          <p:nvPr/>
        </p:nvCxnSpPr>
        <p:spPr>
          <a:xfrm flipH="1" flipV="1">
            <a:off x="3567760" y="1999328"/>
            <a:ext cx="2089797" cy="3630069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E6DCD4-0167-43A4-B832-D6DAB7B1854D}"/>
              </a:ext>
            </a:extLst>
          </p:cNvPr>
          <p:cNvGrpSpPr/>
          <p:nvPr/>
        </p:nvGrpSpPr>
        <p:grpSpPr>
          <a:xfrm>
            <a:off x="3941004" y="2756172"/>
            <a:ext cx="2041446" cy="1972740"/>
            <a:chOff x="3048194" y="1816517"/>
            <a:chExt cx="3827065" cy="369826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D409B3F-D98A-4DC3-9059-8B1CEFEEF94D}"/>
                </a:ext>
              </a:extLst>
            </p:cNvPr>
            <p:cNvGrpSpPr/>
            <p:nvPr/>
          </p:nvGrpSpPr>
          <p:grpSpPr>
            <a:xfrm>
              <a:off x="3048194" y="1816517"/>
              <a:ext cx="3827065" cy="3698265"/>
              <a:chOff x="2646352" y="1416200"/>
              <a:chExt cx="4630748" cy="4474900"/>
            </a:xfrm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777A22D8-5D1F-48F5-9100-17D2DB330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352" y="1869190"/>
                <a:ext cx="4630748" cy="4021910"/>
              </a:xfrm>
              <a:custGeom>
                <a:avLst/>
                <a:gdLst>
                  <a:gd name="T0" fmla="*/ 352 w 4050"/>
                  <a:gd name="T1" fmla="*/ 0 h 3508"/>
                  <a:gd name="T2" fmla="*/ 0 w 4050"/>
                  <a:gd name="T3" fmla="*/ 610 h 3508"/>
                  <a:gd name="T4" fmla="*/ 1673 w 4050"/>
                  <a:gd name="T5" fmla="*/ 3508 h 3508"/>
                  <a:gd name="T6" fmla="*/ 2377 w 4050"/>
                  <a:gd name="T7" fmla="*/ 3508 h 3508"/>
                  <a:gd name="T8" fmla="*/ 4050 w 4050"/>
                  <a:gd name="T9" fmla="*/ 610 h 3508"/>
                  <a:gd name="T10" fmla="*/ 3698 w 4050"/>
                  <a:gd name="T11" fmla="*/ 0 h 3508"/>
                  <a:gd name="T12" fmla="*/ 352 w 4050"/>
                  <a:gd name="T13" fmla="*/ 0 h 3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50" h="3508">
                    <a:moveTo>
                      <a:pt x="352" y="0"/>
                    </a:moveTo>
                    <a:cubicBezTo>
                      <a:pt x="196" y="271"/>
                      <a:pt x="157" y="339"/>
                      <a:pt x="0" y="610"/>
                    </a:cubicBezTo>
                    <a:cubicBezTo>
                      <a:pt x="1673" y="3508"/>
                      <a:pt x="1673" y="3508"/>
                      <a:pt x="1673" y="3508"/>
                    </a:cubicBezTo>
                    <a:cubicBezTo>
                      <a:pt x="1986" y="3508"/>
                      <a:pt x="2064" y="3508"/>
                      <a:pt x="2377" y="3508"/>
                    </a:cubicBezTo>
                    <a:cubicBezTo>
                      <a:pt x="4050" y="610"/>
                      <a:pt x="4050" y="610"/>
                      <a:pt x="4050" y="610"/>
                    </a:cubicBezTo>
                    <a:cubicBezTo>
                      <a:pt x="3894" y="339"/>
                      <a:pt x="3854" y="271"/>
                      <a:pt x="3698" y="0"/>
                    </a:cubicBezTo>
                    <a:lnTo>
                      <a:pt x="352" y="0"/>
                    </a:lnTo>
                    <a:close/>
                  </a:path>
                </a:pathLst>
              </a:cu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B7D7DBC-5C9B-44F1-A8B1-B3E87AF46225}"/>
                  </a:ext>
                </a:extLst>
              </p:cNvPr>
              <p:cNvSpPr/>
              <p:nvPr/>
            </p:nvSpPr>
            <p:spPr>
              <a:xfrm>
                <a:off x="3078480" y="1416200"/>
                <a:ext cx="3749041" cy="3749038"/>
              </a:xfrm>
              <a:prstGeom prst="ellipse">
                <a:avLst/>
              </a:pr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BF4D4E6-73AB-4AB3-95BE-7F9CD12DB5F7}"/>
                </a:ext>
              </a:extLst>
            </p:cNvPr>
            <p:cNvCxnSpPr>
              <a:cxnSpLocks/>
              <a:stCxn id="18" idx="0"/>
              <a:endCxn id="6" idx="4"/>
            </p:cNvCxnSpPr>
            <p:nvPr/>
          </p:nvCxnSpPr>
          <p:spPr>
            <a:xfrm>
              <a:off x="3380817" y="2190890"/>
              <a:ext cx="157369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0DB4ED6-4AFB-4249-B4FD-AD16C876C9AC}"/>
                </a:ext>
              </a:extLst>
            </p:cNvPr>
            <p:cNvCxnSpPr>
              <a:cxnSpLocks/>
              <a:stCxn id="18" idx="5"/>
              <a:endCxn id="6" idx="4"/>
            </p:cNvCxnSpPr>
            <p:nvPr/>
          </p:nvCxnSpPr>
          <p:spPr>
            <a:xfrm flipH="1">
              <a:off x="4954516" y="2190890"/>
              <a:ext cx="158811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3.2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조작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[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추가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593476-CAD9-440F-9EEC-96E53E086CD9}"/>
              </a:ext>
            </a:extLst>
          </p:cNvPr>
          <p:cNvSpPr txBox="1"/>
          <p:nvPr/>
        </p:nvSpPr>
        <p:spPr>
          <a:xfrm>
            <a:off x="2830298" y="1530216"/>
            <a:ext cx="4262855" cy="410766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R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chemeClr val="bg1"/>
                </a:solidFill>
                <a:latin typeface="+mn-ea"/>
              </a:rPr>
              <a:t>키보드에서 사용하는 키와 마우스는 다음과 같다</a:t>
            </a:r>
            <a:r>
              <a:rPr lang="en-US" altLang="ko-KR" sz="1600" kern="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3066A0F-2E60-4999-8085-E16589E9B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0" y="2639480"/>
            <a:ext cx="8038188" cy="234976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090C524-FB6E-47CB-A2D0-E171F8834451}"/>
              </a:ext>
            </a:extLst>
          </p:cNvPr>
          <p:cNvSpPr txBox="1"/>
          <p:nvPr/>
        </p:nvSpPr>
        <p:spPr>
          <a:xfrm>
            <a:off x="176021" y="4989243"/>
            <a:ext cx="219641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4,5&gt; </a:t>
            </a:r>
            <a:r>
              <a:rPr lang="ko-KR" altLang="en-US" sz="800" dirty="0">
                <a:solidFill>
                  <a:schemeClr val="bg1"/>
                </a:solidFill>
              </a:rPr>
              <a:t>키보드</a:t>
            </a:r>
            <a:r>
              <a:rPr lang="en-US" altLang="ko-KR" sz="800" dirty="0">
                <a:solidFill>
                  <a:schemeClr val="bg1"/>
                </a:solidFill>
              </a:rPr>
              <a:t>,</a:t>
            </a:r>
            <a:r>
              <a:rPr lang="ko-KR" altLang="en-US" sz="800" dirty="0">
                <a:solidFill>
                  <a:schemeClr val="bg1"/>
                </a:solidFill>
              </a:rPr>
              <a:t> 마우스 예시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48DE85C-E8D3-450E-BC0C-53F8CCAD54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778" y="2638028"/>
            <a:ext cx="2368715" cy="2400559"/>
          </a:xfrm>
          <a:prstGeom prst="rect">
            <a:avLst/>
          </a:prstGeom>
        </p:spPr>
      </p:pic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AD3C0875-199D-E1A5-B602-65893EA08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14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0353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49D56E-0F72-4701-9FF0-392D650D7967}"/>
              </a:ext>
            </a:extLst>
          </p:cNvPr>
          <p:cNvCxnSpPr>
            <a:cxnSpLocks/>
          </p:cNvCxnSpPr>
          <p:nvPr/>
        </p:nvCxnSpPr>
        <p:spPr>
          <a:xfrm flipH="1">
            <a:off x="4289015" y="1844824"/>
            <a:ext cx="2155625" cy="3744416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A767FA-B8C1-4FF0-AEB1-51288DF6E593}"/>
              </a:ext>
            </a:extLst>
          </p:cNvPr>
          <p:cNvCxnSpPr>
            <a:cxnSpLocks/>
          </p:cNvCxnSpPr>
          <p:nvPr/>
        </p:nvCxnSpPr>
        <p:spPr>
          <a:xfrm flipH="1" flipV="1">
            <a:off x="3567760" y="1999328"/>
            <a:ext cx="2089797" cy="3630069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E6DCD4-0167-43A4-B832-D6DAB7B1854D}"/>
              </a:ext>
            </a:extLst>
          </p:cNvPr>
          <p:cNvGrpSpPr/>
          <p:nvPr/>
        </p:nvGrpSpPr>
        <p:grpSpPr>
          <a:xfrm>
            <a:off x="3941004" y="2756172"/>
            <a:ext cx="2041446" cy="1972740"/>
            <a:chOff x="3048194" y="1816517"/>
            <a:chExt cx="3827065" cy="369826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D409B3F-D98A-4DC3-9059-8B1CEFEEF94D}"/>
                </a:ext>
              </a:extLst>
            </p:cNvPr>
            <p:cNvGrpSpPr/>
            <p:nvPr/>
          </p:nvGrpSpPr>
          <p:grpSpPr>
            <a:xfrm>
              <a:off x="3048194" y="1816517"/>
              <a:ext cx="3827065" cy="3698265"/>
              <a:chOff x="2646352" y="1416200"/>
              <a:chExt cx="4630748" cy="4474900"/>
            </a:xfrm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777A22D8-5D1F-48F5-9100-17D2DB330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352" y="1869190"/>
                <a:ext cx="4630748" cy="4021910"/>
              </a:xfrm>
              <a:custGeom>
                <a:avLst/>
                <a:gdLst>
                  <a:gd name="T0" fmla="*/ 352 w 4050"/>
                  <a:gd name="T1" fmla="*/ 0 h 3508"/>
                  <a:gd name="T2" fmla="*/ 0 w 4050"/>
                  <a:gd name="T3" fmla="*/ 610 h 3508"/>
                  <a:gd name="T4" fmla="*/ 1673 w 4050"/>
                  <a:gd name="T5" fmla="*/ 3508 h 3508"/>
                  <a:gd name="T6" fmla="*/ 2377 w 4050"/>
                  <a:gd name="T7" fmla="*/ 3508 h 3508"/>
                  <a:gd name="T8" fmla="*/ 4050 w 4050"/>
                  <a:gd name="T9" fmla="*/ 610 h 3508"/>
                  <a:gd name="T10" fmla="*/ 3698 w 4050"/>
                  <a:gd name="T11" fmla="*/ 0 h 3508"/>
                  <a:gd name="T12" fmla="*/ 352 w 4050"/>
                  <a:gd name="T13" fmla="*/ 0 h 3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50" h="3508">
                    <a:moveTo>
                      <a:pt x="352" y="0"/>
                    </a:moveTo>
                    <a:cubicBezTo>
                      <a:pt x="196" y="271"/>
                      <a:pt x="157" y="339"/>
                      <a:pt x="0" y="610"/>
                    </a:cubicBezTo>
                    <a:cubicBezTo>
                      <a:pt x="1673" y="3508"/>
                      <a:pt x="1673" y="3508"/>
                      <a:pt x="1673" y="3508"/>
                    </a:cubicBezTo>
                    <a:cubicBezTo>
                      <a:pt x="1986" y="3508"/>
                      <a:pt x="2064" y="3508"/>
                      <a:pt x="2377" y="3508"/>
                    </a:cubicBezTo>
                    <a:cubicBezTo>
                      <a:pt x="4050" y="610"/>
                      <a:pt x="4050" y="610"/>
                      <a:pt x="4050" y="610"/>
                    </a:cubicBezTo>
                    <a:cubicBezTo>
                      <a:pt x="3894" y="339"/>
                      <a:pt x="3854" y="271"/>
                      <a:pt x="3698" y="0"/>
                    </a:cubicBezTo>
                    <a:lnTo>
                      <a:pt x="352" y="0"/>
                    </a:lnTo>
                    <a:close/>
                  </a:path>
                </a:pathLst>
              </a:cu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B7D7DBC-5C9B-44F1-A8B1-B3E87AF46225}"/>
                  </a:ext>
                </a:extLst>
              </p:cNvPr>
              <p:cNvSpPr/>
              <p:nvPr/>
            </p:nvSpPr>
            <p:spPr>
              <a:xfrm>
                <a:off x="3078480" y="1416200"/>
                <a:ext cx="3749041" cy="3749038"/>
              </a:xfrm>
              <a:prstGeom prst="ellipse">
                <a:avLst/>
              </a:pr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BF4D4E6-73AB-4AB3-95BE-7F9CD12DB5F7}"/>
                </a:ext>
              </a:extLst>
            </p:cNvPr>
            <p:cNvCxnSpPr>
              <a:cxnSpLocks/>
              <a:stCxn id="18" idx="0"/>
              <a:endCxn id="6" idx="4"/>
            </p:cNvCxnSpPr>
            <p:nvPr/>
          </p:nvCxnSpPr>
          <p:spPr>
            <a:xfrm>
              <a:off x="3380817" y="2190890"/>
              <a:ext cx="157369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0DB4ED6-4AFB-4249-B4FD-AD16C876C9AC}"/>
                </a:ext>
              </a:extLst>
            </p:cNvPr>
            <p:cNvCxnSpPr>
              <a:cxnSpLocks/>
              <a:stCxn id="18" idx="5"/>
              <a:endCxn id="6" idx="4"/>
            </p:cNvCxnSpPr>
            <p:nvPr/>
          </p:nvCxnSpPr>
          <p:spPr>
            <a:xfrm flipH="1">
              <a:off x="4954516" y="2190890"/>
              <a:ext cx="158811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3.2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조작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[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추가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]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593476-CAD9-440F-9EEC-96E53E086CD9}"/>
              </a:ext>
            </a:extLst>
          </p:cNvPr>
          <p:cNvSpPr txBox="1"/>
          <p:nvPr/>
        </p:nvSpPr>
        <p:spPr>
          <a:xfrm>
            <a:off x="5990303" y="1804667"/>
            <a:ext cx="3695544" cy="2772308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FFC000"/>
                </a:solidFill>
                <a:latin typeface="+mn-ea"/>
              </a:rPr>
              <a:t>W</a:t>
            </a:r>
            <a:r>
              <a:rPr lang="en-US" altLang="ko-KR" sz="1600" kern="0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600" kern="0" dirty="0">
                <a:solidFill>
                  <a:schemeClr val="bg1"/>
                </a:solidFill>
                <a:latin typeface="+mn-ea"/>
              </a:rPr>
              <a:t>플레이어 시점으로 </a:t>
            </a:r>
            <a:r>
              <a:rPr lang="ko-KR" altLang="en-US" sz="16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앞으로 전진</a:t>
            </a:r>
            <a:endParaRPr lang="en-US" altLang="ko-KR" sz="1600" kern="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</a:endParaRP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FFC000"/>
                </a:solidFill>
                <a:latin typeface="+mn-ea"/>
              </a:rPr>
              <a:t>A</a:t>
            </a:r>
            <a:r>
              <a:rPr lang="en-US" altLang="ko-KR" sz="1600" kern="0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600" kern="0" dirty="0">
                <a:solidFill>
                  <a:schemeClr val="bg1"/>
                </a:solidFill>
                <a:latin typeface="+mn-ea"/>
              </a:rPr>
              <a:t>플레이어 시점으로 </a:t>
            </a:r>
            <a:r>
              <a:rPr lang="ko-KR" altLang="en-US" sz="16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왼쪽으로 전진 </a:t>
            </a:r>
            <a:r>
              <a:rPr lang="en-US" altLang="ko-KR" sz="1600" kern="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600" kern="0" dirty="0">
                <a:solidFill>
                  <a:schemeClr val="bg1"/>
                </a:solidFill>
                <a:latin typeface="+mn-ea"/>
              </a:rPr>
              <a:t>카메라는 앞방향을 바라보면서</a:t>
            </a:r>
            <a:r>
              <a:rPr lang="en-US" altLang="ko-KR" sz="1600" kern="0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FFC000"/>
                </a:solidFill>
                <a:latin typeface="+mn-ea"/>
              </a:rPr>
              <a:t>S</a:t>
            </a:r>
            <a:r>
              <a:rPr lang="en-US" altLang="ko-KR" sz="1600" kern="0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600" kern="0" dirty="0">
                <a:solidFill>
                  <a:schemeClr val="bg1"/>
                </a:solidFill>
                <a:latin typeface="+mn-ea"/>
              </a:rPr>
              <a:t>플레이어 시점으로 </a:t>
            </a:r>
            <a:r>
              <a:rPr lang="ko-KR" altLang="en-US" sz="16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뒤로 전진</a:t>
            </a:r>
            <a:r>
              <a:rPr lang="ko-KR" altLang="en-US" sz="1600" kern="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600" kern="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600" kern="0" dirty="0">
                <a:solidFill>
                  <a:schemeClr val="bg1"/>
                </a:solidFill>
                <a:latin typeface="+mn-ea"/>
              </a:rPr>
              <a:t>카메라는 앞방향을 바라보면서</a:t>
            </a:r>
            <a:r>
              <a:rPr lang="en-US" altLang="ko-KR" sz="1600" kern="0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FFC000"/>
                </a:solidFill>
                <a:latin typeface="+mn-ea"/>
              </a:rPr>
              <a:t>D</a:t>
            </a:r>
            <a:r>
              <a:rPr lang="en-US" altLang="ko-KR" sz="1600" kern="0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600" kern="0" dirty="0">
                <a:solidFill>
                  <a:schemeClr val="bg1"/>
                </a:solidFill>
                <a:latin typeface="+mn-ea"/>
              </a:rPr>
              <a:t>플레이어 시점으로 </a:t>
            </a:r>
            <a:r>
              <a:rPr lang="ko-KR" altLang="en-US" sz="16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오른쪽으로 전진</a:t>
            </a:r>
            <a:r>
              <a:rPr lang="en-US" altLang="ko-KR" sz="16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r>
              <a:rPr lang="en-US" altLang="ko-KR" sz="1600" kern="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600" kern="0" dirty="0">
                <a:solidFill>
                  <a:schemeClr val="bg1"/>
                </a:solidFill>
                <a:latin typeface="+mn-ea"/>
              </a:rPr>
              <a:t>카메라는 앞방향을 바라보면서</a:t>
            </a:r>
            <a:r>
              <a:rPr lang="en-US" altLang="ko-KR" sz="1600" kern="0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chemeClr val="bg1"/>
              </a:solidFill>
              <a:latin typeface="+mn-ea"/>
            </a:endParaRP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chemeClr val="bg1"/>
                </a:solidFill>
                <a:latin typeface="+mn-ea"/>
              </a:rPr>
              <a:t>같은 이동키</a:t>
            </a:r>
            <a:r>
              <a:rPr lang="en-US" altLang="ko-KR" sz="1600" kern="0" dirty="0">
                <a:solidFill>
                  <a:schemeClr val="bg1"/>
                </a:solidFill>
                <a:latin typeface="+mn-ea"/>
              </a:rPr>
              <a:t>+ </a:t>
            </a:r>
            <a:r>
              <a:rPr lang="ko-KR" altLang="en-US" sz="1600" kern="0" dirty="0">
                <a:solidFill>
                  <a:schemeClr val="bg1"/>
                </a:solidFill>
                <a:latin typeface="+mn-ea"/>
              </a:rPr>
              <a:t>같은 이동키 한다면</a:t>
            </a:r>
            <a:r>
              <a:rPr lang="en-US" altLang="ko-KR" sz="1600" kern="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kern="0" dirty="0">
                <a:solidFill>
                  <a:schemeClr val="bg1"/>
                </a:solidFill>
                <a:latin typeface="+mn-ea"/>
              </a:rPr>
              <a:t>그 방향으로 뛰게 된다</a:t>
            </a:r>
            <a:r>
              <a:rPr lang="en-US" altLang="ko-KR" sz="1600" kern="0" dirty="0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48EFDB6-BC0F-4DFA-9B62-4C18CF3D3CEC}"/>
              </a:ext>
            </a:extLst>
          </p:cNvPr>
          <p:cNvSpPr txBox="1"/>
          <p:nvPr/>
        </p:nvSpPr>
        <p:spPr>
          <a:xfrm>
            <a:off x="815093" y="2437794"/>
            <a:ext cx="2791478" cy="3582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dirty="0">
                <a:solidFill>
                  <a:srgbClr val="FFC000"/>
                </a:solidFill>
                <a:latin typeface="+mn-ea"/>
              </a:rPr>
              <a:t>마우스 왼쪽 클릭</a:t>
            </a:r>
            <a:r>
              <a:rPr lang="en-US" altLang="ko-KR" sz="1800" kern="0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8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기본 공격 </a:t>
            </a:r>
            <a:r>
              <a:rPr lang="ko-KR" altLang="en-US" sz="1800" kern="0" dirty="0">
                <a:solidFill>
                  <a:schemeClr val="bg1"/>
                </a:solidFill>
                <a:latin typeface="+mn-ea"/>
              </a:rPr>
              <a:t>및 와이어 액션 등 상호작용을 할 수 있다</a:t>
            </a:r>
            <a:r>
              <a:rPr lang="en-US" altLang="ko-KR" sz="1800" kern="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dirty="0">
                <a:solidFill>
                  <a:srgbClr val="FFC000"/>
                </a:solidFill>
                <a:latin typeface="+mn-ea"/>
              </a:rPr>
              <a:t>마우스 오른쪽 클릭</a:t>
            </a:r>
            <a:r>
              <a:rPr lang="en-US" altLang="ko-KR" sz="1800" kern="0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8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가드 혹은 </a:t>
            </a:r>
            <a:r>
              <a:rPr lang="ko-KR" altLang="en-US" sz="1800" kern="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패링</a:t>
            </a:r>
            <a:r>
              <a:rPr lang="ko-KR" altLang="en-US" sz="1800" kern="0" dirty="0" err="1">
                <a:solidFill>
                  <a:schemeClr val="bg1"/>
                </a:solidFill>
                <a:latin typeface="+mn-ea"/>
              </a:rPr>
              <a:t>을</a:t>
            </a:r>
            <a:r>
              <a:rPr lang="ko-KR" altLang="en-US" sz="1800" kern="0" dirty="0">
                <a:solidFill>
                  <a:schemeClr val="bg1"/>
                </a:solidFill>
                <a:latin typeface="+mn-ea"/>
              </a:rPr>
              <a:t> 할 수 있다</a:t>
            </a:r>
            <a:r>
              <a:rPr lang="en-US" altLang="ko-KR" sz="1800" kern="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rgbClr val="FFC000"/>
                </a:solidFill>
                <a:latin typeface="+mn-ea"/>
              </a:rPr>
              <a:t>마우스 회전</a:t>
            </a:r>
            <a:r>
              <a:rPr lang="en-US" altLang="ko-KR" kern="0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kern="0" dirty="0">
                <a:solidFill>
                  <a:schemeClr val="bg1"/>
                </a:solidFill>
                <a:latin typeface="+mn-ea"/>
              </a:rPr>
              <a:t>플레이어 시점</a:t>
            </a:r>
            <a:r>
              <a:rPr lang="en-US" altLang="ko-KR" kern="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kern="0" dirty="0">
                <a:solidFill>
                  <a:schemeClr val="bg1"/>
                </a:solidFill>
                <a:latin typeface="+mn-ea"/>
              </a:rPr>
              <a:t>카메라</a:t>
            </a:r>
            <a:r>
              <a:rPr lang="en-US" altLang="ko-KR" kern="0" dirty="0">
                <a:solidFill>
                  <a:schemeClr val="bg1"/>
                </a:solidFill>
                <a:latin typeface="+mn-ea"/>
              </a:rPr>
              <a:t>)</a:t>
            </a:r>
            <a:r>
              <a:rPr lang="ko-KR" altLang="en-US" kern="0" dirty="0">
                <a:solidFill>
                  <a:schemeClr val="bg1"/>
                </a:solidFill>
                <a:latin typeface="+mn-ea"/>
              </a:rPr>
              <a:t>을 마우스를 통해 정면을 바꿀 수 있다</a:t>
            </a:r>
            <a:r>
              <a:rPr lang="en-US" altLang="ko-KR" kern="0" dirty="0">
                <a:solidFill>
                  <a:schemeClr val="bg1"/>
                </a:solidFill>
                <a:latin typeface="+mn-ea"/>
              </a:rPr>
              <a:t>.</a:t>
            </a:r>
            <a:endParaRPr lang="en-US" altLang="ko-KR" sz="1800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DC35445-5FE0-4199-ACE3-3E41AF8A1D86}"/>
              </a:ext>
            </a:extLst>
          </p:cNvPr>
          <p:cNvSpPr/>
          <p:nvPr/>
        </p:nvSpPr>
        <p:spPr>
          <a:xfrm>
            <a:off x="5311810" y="2607092"/>
            <a:ext cx="569474" cy="554236"/>
          </a:xfrm>
          <a:prstGeom prst="roundRect">
            <a:avLst/>
          </a:prstGeom>
          <a:noFill/>
          <a:ln w="4127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+mn-ea"/>
              </a:rPr>
              <a:t>D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B375315-0000-4C3E-ADDC-413346E748BA}"/>
              </a:ext>
            </a:extLst>
          </p:cNvPr>
          <p:cNvSpPr/>
          <p:nvPr/>
        </p:nvSpPr>
        <p:spPr>
          <a:xfrm>
            <a:off x="4091331" y="2599467"/>
            <a:ext cx="569474" cy="554236"/>
          </a:xfrm>
          <a:prstGeom prst="roundRect">
            <a:avLst/>
          </a:prstGeom>
          <a:noFill/>
          <a:ln w="4127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+mn-ea"/>
              </a:rPr>
              <a:t>A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B372C29-1722-42CD-BAE2-359176CE8DAB}"/>
              </a:ext>
            </a:extLst>
          </p:cNvPr>
          <p:cNvSpPr/>
          <p:nvPr/>
        </p:nvSpPr>
        <p:spPr>
          <a:xfrm>
            <a:off x="4700980" y="2599467"/>
            <a:ext cx="569474" cy="554236"/>
          </a:xfrm>
          <a:prstGeom prst="roundRect">
            <a:avLst/>
          </a:prstGeom>
          <a:noFill/>
          <a:ln w="4127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+mn-ea"/>
              </a:rPr>
              <a:t>S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C5CB677-4A20-4E88-954E-5E26160101AF}"/>
              </a:ext>
            </a:extLst>
          </p:cNvPr>
          <p:cNvSpPr/>
          <p:nvPr/>
        </p:nvSpPr>
        <p:spPr>
          <a:xfrm>
            <a:off x="4701077" y="2005074"/>
            <a:ext cx="569474" cy="554236"/>
          </a:xfrm>
          <a:prstGeom prst="roundRect">
            <a:avLst/>
          </a:prstGeom>
          <a:noFill/>
          <a:ln w="4127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+mn-ea"/>
              </a:rPr>
              <a:t>W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D237925-B469-46B8-8906-263B732FB9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73" y="1407542"/>
            <a:ext cx="1679559" cy="1126208"/>
          </a:xfrm>
          <a:prstGeom prst="rect">
            <a:avLst/>
          </a:prstGeom>
        </p:spPr>
      </p:pic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94AD9815-0CD7-DCAB-E37B-BD61DFD9C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15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5696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49D56E-0F72-4701-9FF0-392D650D7967}"/>
              </a:ext>
            </a:extLst>
          </p:cNvPr>
          <p:cNvCxnSpPr>
            <a:cxnSpLocks/>
          </p:cNvCxnSpPr>
          <p:nvPr/>
        </p:nvCxnSpPr>
        <p:spPr>
          <a:xfrm flipH="1">
            <a:off x="4289015" y="1844824"/>
            <a:ext cx="2155625" cy="3744416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A767FA-B8C1-4FF0-AEB1-51288DF6E593}"/>
              </a:ext>
            </a:extLst>
          </p:cNvPr>
          <p:cNvCxnSpPr>
            <a:cxnSpLocks/>
          </p:cNvCxnSpPr>
          <p:nvPr/>
        </p:nvCxnSpPr>
        <p:spPr>
          <a:xfrm flipH="1" flipV="1">
            <a:off x="3567760" y="1999328"/>
            <a:ext cx="2089797" cy="3630069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E6DCD4-0167-43A4-B832-D6DAB7B1854D}"/>
              </a:ext>
            </a:extLst>
          </p:cNvPr>
          <p:cNvGrpSpPr/>
          <p:nvPr/>
        </p:nvGrpSpPr>
        <p:grpSpPr>
          <a:xfrm>
            <a:off x="3941004" y="2756172"/>
            <a:ext cx="2041446" cy="1972740"/>
            <a:chOff x="3048194" y="1816517"/>
            <a:chExt cx="3827065" cy="369826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D409B3F-D98A-4DC3-9059-8B1CEFEEF94D}"/>
                </a:ext>
              </a:extLst>
            </p:cNvPr>
            <p:cNvGrpSpPr/>
            <p:nvPr/>
          </p:nvGrpSpPr>
          <p:grpSpPr>
            <a:xfrm>
              <a:off x="3048194" y="1816517"/>
              <a:ext cx="3827065" cy="3698265"/>
              <a:chOff x="2646352" y="1416200"/>
              <a:chExt cx="4630748" cy="4474900"/>
            </a:xfrm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777A22D8-5D1F-48F5-9100-17D2DB330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352" y="1869190"/>
                <a:ext cx="4630748" cy="4021910"/>
              </a:xfrm>
              <a:custGeom>
                <a:avLst/>
                <a:gdLst>
                  <a:gd name="T0" fmla="*/ 352 w 4050"/>
                  <a:gd name="T1" fmla="*/ 0 h 3508"/>
                  <a:gd name="T2" fmla="*/ 0 w 4050"/>
                  <a:gd name="T3" fmla="*/ 610 h 3508"/>
                  <a:gd name="T4" fmla="*/ 1673 w 4050"/>
                  <a:gd name="T5" fmla="*/ 3508 h 3508"/>
                  <a:gd name="T6" fmla="*/ 2377 w 4050"/>
                  <a:gd name="T7" fmla="*/ 3508 h 3508"/>
                  <a:gd name="T8" fmla="*/ 4050 w 4050"/>
                  <a:gd name="T9" fmla="*/ 610 h 3508"/>
                  <a:gd name="T10" fmla="*/ 3698 w 4050"/>
                  <a:gd name="T11" fmla="*/ 0 h 3508"/>
                  <a:gd name="T12" fmla="*/ 352 w 4050"/>
                  <a:gd name="T13" fmla="*/ 0 h 3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50" h="3508">
                    <a:moveTo>
                      <a:pt x="352" y="0"/>
                    </a:moveTo>
                    <a:cubicBezTo>
                      <a:pt x="196" y="271"/>
                      <a:pt x="157" y="339"/>
                      <a:pt x="0" y="610"/>
                    </a:cubicBezTo>
                    <a:cubicBezTo>
                      <a:pt x="1673" y="3508"/>
                      <a:pt x="1673" y="3508"/>
                      <a:pt x="1673" y="3508"/>
                    </a:cubicBezTo>
                    <a:cubicBezTo>
                      <a:pt x="1986" y="3508"/>
                      <a:pt x="2064" y="3508"/>
                      <a:pt x="2377" y="3508"/>
                    </a:cubicBezTo>
                    <a:cubicBezTo>
                      <a:pt x="4050" y="610"/>
                      <a:pt x="4050" y="610"/>
                      <a:pt x="4050" y="610"/>
                    </a:cubicBezTo>
                    <a:cubicBezTo>
                      <a:pt x="3894" y="339"/>
                      <a:pt x="3854" y="271"/>
                      <a:pt x="3698" y="0"/>
                    </a:cubicBezTo>
                    <a:lnTo>
                      <a:pt x="352" y="0"/>
                    </a:lnTo>
                    <a:close/>
                  </a:path>
                </a:pathLst>
              </a:cu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B7D7DBC-5C9B-44F1-A8B1-B3E87AF46225}"/>
                  </a:ext>
                </a:extLst>
              </p:cNvPr>
              <p:cNvSpPr/>
              <p:nvPr/>
            </p:nvSpPr>
            <p:spPr>
              <a:xfrm>
                <a:off x="3078480" y="1416200"/>
                <a:ext cx="3749041" cy="3749038"/>
              </a:xfrm>
              <a:prstGeom prst="ellipse">
                <a:avLst/>
              </a:pr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BF4D4E6-73AB-4AB3-95BE-7F9CD12DB5F7}"/>
                </a:ext>
              </a:extLst>
            </p:cNvPr>
            <p:cNvCxnSpPr>
              <a:cxnSpLocks/>
              <a:stCxn id="18" idx="0"/>
              <a:endCxn id="6" idx="4"/>
            </p:cNvCxnSpPr>
            <p:nvPr/>
          </p:nvCxnSpPr>
          <p:spPr>
            <a:xfrm>
              <a:off x="3380817" y="2190890"/>
              <a:ext cx="157369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0DB4ED6-4AFB-4249-B4FD-AD16C876C9AC}"/>
                </a:ext>
              </a:extLst>
            </p:cNvPr>
            <p:cNvCxnSpPr>
              <a:cxnSpLocks/>
              <a:stCxn id="18" idx="5"/>
              <a:endCxn id="6" idx="4"/>
            </p:cNvCxnSpPr>
            <p:nvPr/>
          </p:nvCxnSpPr>
          <p:spPr>
            <a:xfrm flipH="1">
              <a:off x="4954516" y="2190890"/>
              <a:ext cx="158811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3.2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조작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[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추가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]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593476-CAD9-440F-9EEC-96E53E086CD9}"/>
              </a:ext>
            </a:extLst>
          </p:cNvPr>
          <p:cNvSpPr txBox="1"/>
          <p:nvPr/>
        </p:nvSpPr>
        <p:spPr>
          <a:xfrm>
            <a:off x="2160320" y="2168860"/>
            <a:ext cx="3380231" cy="320435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FFC000"/>
                </a:solidFill>
                <a:latin typeface="+mn-ea"/>
              </a:rPr>
              <a:t>Space</a:t>
            </a:r>
            <a:r>
              <a:rPr lang="en-US" altLang="ko-KR" sz="1600" kern="0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6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점프</a:t>
            </a:r>
            <a:endParaRPr lang="en-US" altLang="ko-KR" sz="1600" kern="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</a:endParaRP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600" kern="0" dirty="0">
                <a:solidFill>
                  <a:schemeClr val="bg1"/>
                </a:solidFill>
                <a:latin typeface="+mn-ea"/>
              </a:rPr>
              <a:t>이때</a:t>
            </a:r>
            <a:r>
              <a:rPr lang="en-US" altLang="ko-KR" sz="1600" kern="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kern="0" dirty="0">
                <a:solidFill>
                  <a:schemeClr val="bg1"/>
                </a:solidFill>
                <a:latin typeface="+mn-ea"/>
              </a:rPr>
              <a:t>이동키 </a:t>
            </a:r>
            <a:r>
              <a:rPr lang="en-US" altLang="ko-KR" sz="1600" kern="0" dirty="0">
                <a:solidFill>
                  <a:schemeClr val="bg1"/>
                </a:solidFill>
                <a:latin typeface="+mn-ea"/>
              </a:rPr>
              <a:t>+ Space</a:t>
            </a:r>
            <a:r>
              <a:rPr lang="ko-KR" altLang="en-US" sz="1600" kern="0" dirty="0">
                <a:solidFill>
                  <a:schemeClr val="bg1"/>
                </a:solidFill>
                <a:latin typeface="+mn-ea"/>
              </a:rPr>
              <a:t>의 경우 이동방향으로 전진하면서 점프한다</a:t>
            </a:r>
            <a:r>
              <a:rPr lang="en-US" altLang="ko-KR" sz="1600" kern="0" dirty="0">
                <a:solidFill>
                  <a:schemeClr val="bg1"/>
                </a:solidFill>
                <a:latin typeface="+mn-ea"/>
              </a:rPr>
              <a:t>.)</a:t>
            </a: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FFC000"/>
                </a:solidFill>
                <a:latin typeface="+mn-ea"/>
              </a:rPr>
              <a:t>Shift</a:t>
            </a:r>
            <a:r>
              <a:rPr lang="en-US" altLang="ko-KR" sz="1600" kern="0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600" kern="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대쉬</a:t>
            </a:r>
            <a:r>
              <a:rPr lang="ko-KR" altLang="en-US" sz="1600" kern="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600" kern="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600" kern="0" dirty="0">
                <a:solidFill>
                  <a:schemeClr val="bg1"/>
                </a:solidFill>
                <a:latin typeface="+mn-ea"/>
              </a:rPr>
              <a:t>플레이어가 보는 방향으로</a:t>
            </a:r>
            <a:r>
              <a:rPr lang="en-US" altLang="ko-KR" sz="1600" kern="0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600" kern="0" dirty="0">
                <a:solidFill>
                  <a:schemeClr val="bg1"/>
                </a:solidFill>
                <a:latin typeface="+mn-ea"/>
              </a:rPr>
              <a:t>방향키와 같이 눌러야 시전 된다</a:t>
            </a:r>
            <a:r>
              <a:rPr lang="en-US" altLang="ko-KR" sz="1600" kern="0" dirty="0">
                <a:solidFill>
                  <a:schemeClr val="bg1"/>
                </a:solidFill>
                <a:latin typeface="+mn-ea"/>
              </a:rPr>
              <a:t>.)</a:t>
            </a: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chemeClr val="bg1"/>
                </a:solidFill>
                <a:latin typeface="+mn-ea"/>
              </a:rPr>
              <a:t>점프 </a:t>
            </a:r>
            <a:r>
              <a:rPr lang="ko-KR" altLang="en-US" sz="1600" kern="0" dirty="0" err="1">
                <a:solidFill>
                  <a:schemeClr val="bg1"/>
                </a:solidFill>
                <a:latin typeface="+mn-ea"/>
              </a:rPr>
              <a:t>대쉬</a:t>
            </a:r>
            <a:r>
              <a:rPr lang="ko-KR" altLang="en-US" sz="1600" kern="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600" kern="0" dirty="0">
                <a:solidFill>
                  <a:schemeClr val="bg1"/>
                </a:solidFill>
                <a:latin typeface="+mn-ea"/>
              </a:rPr>
              <a:t>: W+ Space+ Shift.</a:t>
            </a: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chemeClr val="bg1"/>
                </a:solidFill>
                <a:latin typeface="+mn-ea"/>
              </a:rPr>
              <a:t>2</a:t>
            </a:r>
            <a:r>
              <a:rPr lang="ko-KR" altLang="en-US" sz="1600" kern="0" dirty="0">
                <a:solidFill>
                  <a:schemeClr val="bg1"/>
                </a:solidFill>
                <a:latin typeface="+mn-ea"/>
              </a:rPr>
              <a:t>단 </a:t>
            </a:r>
            <a:r>
              <a:rPr lang="ko-KR" altLang="en-US" sz="1600" kern="0" dirty="0" err="1">
                <a:solidFill>
                  <a:schemeClr val="bg1"/>
                </a:solidFill>
                <a:latin typeface="+mn-ea"/>
              </a:rPr>
              <a:t>대쉬</a:t>
            </a:r>
            <a:r>
              <a:rPr lang="ko-KR" altLang="en-US" sz="1600" kern="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600" kern="0" dirty="0">
                <a:solidFill>
                  <a:schemeClr val="bg1"/>
                </a:solidFill>
                <a:latin typeface="+mn-ea"/>
              </a:rPr>
              <a:t>: W+ Shift-&gt; Space+ Shift</a:t>
            </a: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600" kern="0" dirty="0">
                <a:solidFill>
                  <a:schemeClr val="bg1"/>
                </a:solidFill>
                <a:latin typeface="+mn-ea"/>
              </a:rPr>
              <a:t>지상에서 </a:t>
            </a:r>
            <a:r>
              <a:rPr lang="ko-KR" altLang="en-US" sz="1600" kern="0" dirty="0" err="1">
                <a:solidFill>
                  <a:schemeClr val="bg1"/>
                </a:solidFill>
                <a:latin typeface="+mn-ea"/>
              </a:rPr>
              <a:t>대쉬</a:t>
            </a:r>
            <a:r>
              <a:rPr lang="ko-KR" altLang="en-US" sz="1600" kern="0" dirty="0">
                <a:solidFill>
                  <a:schemeClr val="bg1"/>
                </a:solidFill>
                <a:latin typeface="+mn-ea"/>
              </a:rPr>
              <a:t> 이후 공중에서 </a:t>
            </a:r>
            <a:r>
              <a:rPr lang="ko-KR" altLang="en-US" sz="1600" kern="0" dirty="0" err="1">
                <a:solidFill>
                  <a:schemeClr val="bg1"/>
                </a:solidFill>
                <a:latin typeface="+mn-ea"/>
              </a:rPr>
              <a:t>대쉬</a:t>
            </a:r>
            <a:r>
              <a:rPr lang="en-US" altLang="ko-KR" sz="1600" kern="0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FC2FFB6-5EF6-4E43-9EED-A512B752BC70}"/>
              </a:ext>
            </a:extLst>
          </p:cNvPr>
          <p:cNvSpPr txBox="1"/>
          <p:nvPr/>
        </p:nvSpPr>
        <p:spPr>
          <a:xfrm>
            <a:off x="6261806" y="2295107"/>
            <a:ext cx="3695544" cy="1167086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FFC000"/>
                </a:solidFill>
                <a:latin typeface="+mn-ea"/>
              </a:rPr>
              <a:t>Q</a:t>
            </a:r>
            <a:r>
              <a:rPr lang="en-US" altLang="ko-KR" sz="1600" kern="0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600" kern="0" dirty="0">
                <a:solidFill>
                  <a:schemeClr val="bg1"/>
                </a:solidFill>
                <a:latin typeface="+mn-ea"/>
              </a:rPr>
              <a:t>주 무기를 </a:t>
            </a:r>
            <a:r>
              <a:rPr lang="ko-KR" altLang="en-US" sz="16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와이어로 </a:t>
            </a:r>
            <a:r>
              <a:rPr lang="en-US" altLang="ko-KR" sz="16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2</a:t>
            </a:r>
            <a:r>
              <a:rPr lang="ko-KR" altLang="en-US" sz="16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초간 잠시 변경</a:t>
            </a:r>
            <a:endParaRPr lang="en-US" altLang="ko-KR" sz="1600" kern="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</a:endParaRP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600" kern="0" dirty="0">
                <a:solidFill>
                  <a:schemeClr val="bg1"/>
                </a:solidFill>
                <a:latin typeface="+mn-ea"/>
              </a:rPr>
              <a:t>와이어 액션이 필요한 경우 대상을 향해</a:t>
            </a:r>
            <a:endParaRPr lang="en-US" altLang="ko-KR" sz="1600" kern="0" dirty="0">
              <a:solidFill>
                <a:schemeClr val="bg1"/>
              </a:solidFill>
              <a:latin typeface="+mn-ea"/>
            </a:endParaRP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chemeClr val="bg1"/>
                </a:solidFill>
                <a:latin typeface="+mn-ea"/>
              </a:rPr>
              <a:t>Q+ </a:t>
            </a:r>
            <a:r>
              <a:rPr lang="ko-KR" altLang="en-US" sz="1600" kern="0" dirty="0">
                <a:solidFill>
                  <a:schemeClr val="bg1"/>
                </a:solidFill>
                <a:latin typeface="+mn-ea"/>
              </a:rPr>
              <a:t>마우스 </a:t>
            </a:r>
            <a:r>
              <a:rPr lang="ko-KR" altLang="en-US" sz="1600" kern="0" dirty="0" err="1">
                <a:solidFill>
                  <a:schemeClr val="bg1"/>
                </a:solidFill>
                <a:latin typeface="+mn-ea"/>
              </a:rPr>
              <a:t>좌클릭</a:t>
            </a:r>
            <a:r>
              <a:rPr lang="ko-KR" altLang="en-US" sz="1600" kern="0" dirty="0">
                <a:solidFill>
                  <a:schemeClr val="bg1"/>
                </a:solidFill>
                <a:latin typeface="+mn-ea"/>
              </a:rPr>
              <a:t> 시 액션</a:t>
            </a:r>
            <a:r>
              <a:rPr lang="en-US" altLang="ko-KR" sz="1600" kern="0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chemeClr val="bg1"/>
                </a:solidFill>
                <a:latin typeface="+mn-ea"/>
              </a:rPr>
              <a:t>와이어 사용 직후 </a:t>
            </a:r>
            <a:r>
              <a:rPr lang="en-US" altLang="ko-KR" sz="1600" kern="0" dirty="0">
                <a:solidFill>
                  <a:schemeClr val="bg1"/>
                </a:solidFill>
                <a:latin typeface="+mn-ea"/>
              </a:rPr>
              <a:t>Q</a:t>
            </a:r>
            <a:r>
              <a:rPr lang="ko-KR" altLang="en-US" sz="1600" kern="0" dirty="0">
                <a:solidFill>
                  <a:schemeClr val="bg1"/>
                </a:solidFill>
                <a:latin typeface="+mn-ea"/>
              </a:rPr>
              <a:t>키의 재사용 대기시간이 </a:t>
            </a:r>
            <a:r>
              <a:rPr lang="en-US" altLang="ko-KR" sz="1600" kern="0" dirty="0">
                <a:solidFill>
                  <a:schemeClr val="bg1"/>
                </a:solidFill>
                <a:latin typeface="+mn-ea"/>
              </a:rPr>
              <a:t>2</a:t>
            </a:r>
            <a:r>
              <a:rPr lang="ko-KR" altLang="en-US" sz="1600" kern="0" dirty="0">
                <a:solidFill>
                  <a:schemeClr val="bg1"/>
                </a:solidFill>
                <a:latin typeface="+mn-ea"/>
              </a:rPr>
              <a:t>초로 고정</a:t>
            </a:r>
            <a:endParaRPr lang="en-US" altLang="ko-KR" sz="1600" kern="0" dirty="0">
              <a:solidFill>
                <a:schemeClr val="bg1"/>
              </a:solidFill>
              <a:latin typeface="+mn-ea"/>
            </a:endParaRP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FFC000"/>
                </a:solidFill>
                <a:latin typeface="+mn-ea"/>
              </a:rPr>
              <a:t>E</a:t>
            </a:r>
            <a:r>
              <a:rPr lang="en-US" altLang="ko-KR" sz="1600" kern="0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6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제자리 엎드리기</a:t>
            </a:r>
            <a:r>
              <a:rPr lang="ko-KR" altLang="en-US" sz="1600" kern="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600" kern="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600" kern="0" dirty="0">
                <a:solidFill>
                  <a:schemeClr val="bg1"/>
                </a:solidFill>
                <a:latin typeface="+mn-ea"/>
              </a:rPr>
              <a:t>키 누르는 동안 시전</a:t>
            </a:r>
            <a:r>
              <a:rPr lang="en-US" altLang="ko-KR" sz="1600" kern="0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chemeClr val="bg1"/>
                </a:solidFill>
                <a:latin typeface="+mn-ea"/>
              </a:rPr>
              <a:t>(W+E </a:t>
            </a:r>
            <a:r>
              <a:rPr lang="ko-KR" altLang="en-US" sz="1600" kern="0" dirty="0">
                <a:solidFill>
                  <a:schemeClr val="bg1"/>
                </a:solidFill>
                <a:latin typeface="+mn-ea"/>
              </a:rPr>
              <a:t>의 경우 앞으로 슬라이드 하게 된다</a:t>
            </a:r>
            <a:r>
              <a:rPr lang="en-US" altLang="ko-KR" sz="1600" kern="0" dirty="0">
                <a:solidFill>
                  <a:schemeClr val="bg1"/>
                </a:solidFill>
                <a:latin typeface="+mn-ea"/>
              </a:rPr>
              <a:t>.)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2DCC3B3-EC24-4CD9-B40C-FC60C65C54DF}"/>
              </a:ext>
            </a:extLst>
          </p:cNvPr>
          <p:cNvSpPr/>
          <p:nvPr/>
        </p:nvSpPr>
        <p:spPr>
          <a:xfrm>
            <a:off x="5626516" y="2339725"/>
            <a:ext cx="569474" cy="554236"/>
          </a:xfrm>
          <a:prstGeom prst="roundRect">
            <a:avLst/>
          </a:prstGeom>
          <a:noFill/>
          <a:ln w="4127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+mn-ea"/>
              </a:rPr>
              <a:t>Q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50E7FCF-FA67-4BD9-81B6-C75E4D5A33D1}"/>
              </a:ext>
            </a:extLst>
          </p:cNvPr>
          <p:cNvSpPr/>
          <p:nvPr/>
        </p:nvSpPr>
        <p:spPr>
          <a:xfrm>
            <a:off x="5626516" y="4374375"/>
            <a:ext cx="569474" cy="554236"/>
          </a:xfrm>
          <a:prstGeom prst="roundRect">
            <a:avLst/>
          </a:prstGeom>
          <a:noFill/>
          <a:ln w="4127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+mn-ea"/>
              </a:rPr>
              <a:t>E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5BA13CB-09E8-48CF-947B-CAF74DFC3685}"/>
              </a:ext>
            </a:extLst>
          </p:cNvPr>
          <p:cNvSpPr/>
          <p:nvPr/>
        </p:nvSpPr>
        <p:spPr>
          <a:xfrm>
            <a:off x="252000" y="2241333"/>
            <a:ext cx="1815659" cy="347673"/>
          </a:xfrm>
          <a:prstGeom prst="roundRect">
            <a:avLst/>
          </a:prstGeom>
          <a:noFill/>
          <a:ln w="4127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+mn-ea"/>
              </a:rPr>
              <a:t>Space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3F990AF-7A44-4C35-ABB4-063156C8CA5A}"/>
              </a:ext>
            </a:extLst>
          </p:cNvPr>
          <p:cNvSpPr/>
          <p:nvPr/>
        </p:nvSpPr>
        <p:spPr>
          <a:xfrm>
            <a:off x="435347" y="3466006"/>
            <a:ext cx="1445617" cy="490919"/>
          </a:xfrm>
          <a:prstGeom prst="roundRect">
            <a:avLst/>
          </a:prstGeom>
          <a:noFill/>
          <a:ln w="4127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+mn-ea"/>
              </a:rPr>
              <a:t>Shift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8E623507-0815-F407-DB70-A97517A74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16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3018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49D56E-0F72-4701-9FF0-392D650D7967}"/>
              </a:ext>
            </a:extLst>
          </p:cNvPr>
          <p:cNvCxnSpPr>
            <a:cxnSpLocks/>
          </p:cNvCxnSpPr>
          <p:nvPr/>
        </p:nvCxnSpPr>
        <p:spPr>
          <a:xfrm flipH="1">
            <a:off x="4289015" y="1844824"/>
            <a:ext cx="2155625" cy="3744416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A767FA-B8C1-4FF0-AEB1-51288DF6E593}"/>
              </a:ext>
            </a:extLst>
          </p:cNvPr>
          <p:cNvCxnSpPr>
            <a:cxnSpLocks/>
          </p:cNvCxnSpPr>
          <p:nvPr/>
        </p:nvCxnSpPr>
        <p:spPr>
          <a:xfrm flipH="1" flipV="1">
            <a:off x="3567760" y="1999328"/>
            <a:ext cx="2089797" cy="3630069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E6DCD4-0167-43A4-B832-D6DAB7B1854D}"/>
              </a:ext>
            </a:extLst>
          </p:cNvPr>
          <p:cNvGrpSpPr/>
          <p:nvPr/>
        </p:nvGrpSpPr>
        <p:grpSpPr>
          <a:xfrm>
            <a:off x="3941004" y="2756172"/>
            <a:ext cx="2041446" cy="1972740"/>
            <a:chOff x="3048194" y="1816517"/>
            <a:chExt cx="3827065" cy="369826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D409B3F-D98A-4DC3-9059-8B1CEFEEF94D}"/>
                </a:ext>
              </a:extLst>
            </p:cNvPr>
            <p:cNvGrpSpPr/>
            <p:nvPr/>
          </p:nvGrpSpPr>
          <p:grpSpPr>
            <a:xfrm>
              <a:off x="3048194" y="1816517"/>
              <a:ext cx="3827065" cy="3698265"/>
              <a:chOff x="2646352" y="1416200"/>
              <a:chExt cx="4630748" cy="4474900"/>
            </a:xfrm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777A22D8-5D1F-48F5-9100-17D2DB330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352" y="1869190"/>
                <a:ext cx="4630748" cy="4021910"/>
              </a:xfrm>
              <a:custGeom>
                <a:avLst/>
                <a:gdLst>
                  <a:gd name="T0" fmla="*/ 352 w 4050"/>
                  <a:gd name="T1" fmla="*/ 0 h 3508"/>
                  <a:gd name="T2" fmla="*/ 0 w 4050"/>
                  <a:gd name="T3" fmla="*/ 610 h 3508"/>
                  <a:gd name="T4" fmla="*/ 1673 w 4050"/>
                  <a:gd name="T5" fmla="*/ 3508 h 3508"/>
                  <a:gd name="T6" fmla="*/ 2377 w 4050"/>
                  <a:gd name="T7" fmla="*/ 3508 h 3508"/>
                  <a:gd name="T8" fmla="*/ 4050 w 4050"/>
                  <a:gd name="T9" fmla="*/ 610 h 3508"/>
                  <a:gd name="T10" fmla="*/ 3698 w 4050"/>
                  <a:gd name="T11" fmla="*/ 0 h 3508"/>
                  <a:gd name="T12" fmla="*/ 352 w 4050"/>
                  <a:gd name="T13" fmla="*/ 0 h 3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50" h="3508">
                    <a:moveTo>
                      <a:pt x="352" y="0"/>
                    </a:moveTo>
                    <a:cubicBezTo>
                      <a:pt x="196" y="271"/>
                      <a:pt x="157" y="339"/>
                      <a:pt x="0" y="610"/>
                    </a:cubicBezTo>
                    <a:cubicBezTo>
                      <a:pt x="1673" y="3508"/>
                      <a:pt x="1673" y="3508"/>
                      <a:pt x="1673" y="3508"/>
                    </a:cubicBezTo>
                    <a:cubicBezTo>
                      <a:pt x="1986" y="3508"/>
                      <a:pt x="2064" y="3508"/>
                      <a:pt x="2377" y="3508"/>
                    </a:cubicBezTo>
                    <a:cubicBezTo>
                      <a:pt x="4050" y="610"/>
                      <a:pt x="4050" y="610"/>
                      <a:pt x="4050" y="610"/>
                    </a:cubicBezTo>
                    <a:cubicBezTo>
                      <a:pt x="3894" y="339"/>
                      <a:pt x="3854" y="271"/>
                      <a:pt x="3698" y="0"/>
                    </a:cubicBezTo>
                    <a:lnTo>
                      <a:pt x="352" y="0"/>
                    </a:lnTo>
                    <a:close/>
                  </a:path>
                </a:pathLst>
              </a:cu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B7D7DBC-5C9B-44F1-A8B1-B3E87AF46225}"/>
                  </a:ext>
                </a:extLst>
              </p:cNvPr>
              <p:cNvSpPr/>
              <p:nvPr/>
            </p:nvSpPr>
            <p:spPr>
              <a:xfrm>
                <a:off x="3078480" y="1416200"/>
                <a:ext cx="3749041" cy="3749038"/>
              </a:xfrm>
              <a:prstGeom prst="ellipse">
                <a:avLst/>
              </a:pr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BF4D4E6-73AB-4AB3-95BE-7F9CD12DB5F7}"/>
                </a:ext>
              </a:extLst>
            </p:cNvPr>
            <p:cNvCxnSpPr>
              <a:cxnSpLocks/>
              <a:stCxn id="18" idx="0"/>
              <a:endCxn id="6" idx="4"/>
            </p:cNvCxnSpPr>
            <p:nvPr/>
          </p:nvCxnSpPr>
          <p:spPr>
            <a:xfrm>
              <a:off x="3380817" y="2190890"/>
              <a:ext cx="157369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0DB4ED6-4AFB-4249-B4FD-AD16C876C9AC}"/>
                </a:ext>
              </a:extLst>
            </p:cNvPr>
            <p:cNvCxnSpPr>
              <a:cxnSpLocks/>
              <a:stCxn id="18" idx="5"/>
              <a:endCxn id="6" idx="4"/>
            </p:cNvCxnSpPr>
            <p:nvPr/>
          </p:nvCxnSpPr>
          <p:spPr>
            <a:xfrm flipH="1">
              <a:off x="4954516" y="2190890"/>
              <a:ext cx="158811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3.2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조작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[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추가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]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593476-CAD9-440F-9EEC-96E53E086CD9}"/>
              </a:ext>
            </a:extLst>
          </p:cNvPr>
          <p:cNvSpPr txBox="1"/>
          <p:nvPr/>
        </p:nvSpPr>
        <p:spPr>
          <a:xfrm>
            <a:off x="5991343" y="1360174"/>
            <a:ext cx="3695544" cy="2336089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chemeClr val="bg1"/>
                </a:solidFill>
                <a:latin typeface="+mn-ea"/>
              </a:rPr>
              <a:t>Skill set</a:t>
            </a:r>
            <a:r>
              <a:rPr lang="ko-KR" altLang="en-US" sz="1600" kern="0" dirty="0">
                <a:solidFill>
                  <a:schemeClr val="bg1"/>
                </a:solidFill>
                <a:latin typeface="+mn-ea"/>
              </a:rPr>
              <a:t> 안에 스킬이 있다면 </a:t>
            </a:r>
            <a:r>
              <a:rPr lang="en-US" altLang="ko-KR" sz="1600" kern="0" dirty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sz="1600" kern="0" dirty="0">
                <a:solidFill>
                  <a:schemeClr val="bg1"/>
                </a:solidFill>
                <a:latin typeface="+mn-ea"/>
              </a:rPr>
              <a:t>번 눌렀을 때 스킬 발동</a:t>
            </a:r>
            <a:endParaRPr lang="en-US" altLang="ko-KR" sz="1600" kern="0" dirty="0">
              <a:solidFill>
                <a:schemeClr val="bg1"/>
              </a:solidFill>
              <a:latin typeface="+mn-ea"/>
            </a:endParaRP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rgbClr val="FFC000"/>
                </a:solidFill>
                <a:latin typeface="+mn-ea"/>
              </a:rPr>
              <a:t>숫자</a:t>
            </a:r>
            <a:r>
              <a:rPr lang="en-US" altLang="ko-KR" sz="1600" kern="0" dirty="0">
                <a:solidFill>
                  <a:srgbClr val="FFC000"/>
                </a:solidFill>
                <a:latin typeface="+mn-ea"/>
              </a:rPr>
              <a:t> 1</a:t>
            </a:r>
            <a:r>
              <a:rPr lang="en-US" altLang="ko-KR" sz="1600" kern="0" dirty="0">
                <a:solidFill>
                  <a:schemeClr val="bg1"/>
                </a:solidFill>
                <a:latin typeface="+mn-ea"/>
              </a:rPr>
              <a:t>: 1</a:t>
            </a:r>
            <a:r>
              <a:rPr lang="ko-KR" altLang="en-US" sz="1600" kern="0" dirty="0">
                <a:solidFill>
                  <a:schemeClr val="bg1"/>
                </a:solidFill>
                <a:latin typeface="+mn-ea"/>
              </a:rPr>
              <a:t>번 스킬 칸에 있는 스킬 사용</a:t>
            </a:r>
            <a:endParaRPr lang="en-US" altLang="ko-KR" sz="1600" kern="0" dirty="0">
              <a:solidFill>
                <a:schemeClr val="bg1"/>
              </a:solidFill>
              <a:latin typeface="+mn-ea"/>
            </a:endParaRP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rgbClr val="FFC000"/>
                </a:solidFill>
                <a:latin typeface="+mn-ea"/>
              </a:rPr>
              <a:t>숫자</a:t>
            </a:r>
            <a:r>
              <a:rPr lang="en-US" altLang="ko-KR" sz="1600" kern="0" dirty="0">
                <a:solidFill>
                  <a:srgbClr val="FFC000"/>
                </a:solidFill>
                <a:latin typeface="+mn-ea"/>
              </a:rPr>
              <a:t> 2</a:t>
            </a:r>
            <a:r>
              <a:rPr lang="en-US" altLang="ko-KR" sz="1600" kern="0" dirty="0">
                <a:solidFill>
                  <a:schemeClr val="bg1"/>
                </a:solidFill>
                <a:latin typeface="+mn-ea"/>
              </a:rPr>
              <a:t>: 2</a:t>
            </a:r>
            <a:r>
              <a:rPr lang="ko-KR" altLang="en-US" sz="1600" kern="0" dirty="0">
                <a:solidFill>
                  <a:schemeClr val="bg1"/>
                </a:solidFill>
                <a:latin typeface="+mn-ea"/>
              </a:rPr>
              <a:t>번 스킬 칸에 있는 스킬 사용</a:t>
            </a:r>
            <a:endParaRPr lang="en-US" altLang="ko-KR" sz="1600" kern="0" dirty="0">
              <a:solidFill>
                <a:schemeClr val="bg1"/>
              </a:solidFill>
              <a:latin typeface="+mn-ea"/>
            </a:endParaRP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rgbClr val="FFC000"/>
                </a:solidFill>
                <a:latin typeface="+mn-ea"/>
              </a:rPr>
              <a:t>숫자</a:t>
            </a:r>
            <a:r>
              <a:rPr lang="en-US" altLang="ko-KR" sz="1600" kern="0" dirty="0">
                <a:solidFill>
                  <a:srgbClr val="FFC000"/>
                </a:solidFill>
                <a:latin typeface="+mn-ea"/>
              </a:rPr>
              <a:t> 3</a:t>
            </a:r>
            <a:r>
              <a:rPr lang="en-US" altLang="ko-KR" sz="1600" kern="0" dirty="0">
                <a:solidFill>
                  <a:schemeClr val="bg1"/>
                </a:solidFill>
                <a:latin typeface="+mn-ea"/>
              </a:rPr>
              <a:t>: 3</a:t>
            </a:r>
            <a:r>
              <a:rPr lang="ko-KR" altLang="en-US" sz="1600" kern="0" dirty="0">
                <a:solidFill>
                  <a:schemeClr val="bg1"/>
                </a:solidFill>
                <a:latin typeface="+mn-ea"/>
              </a:rPr>
              <a:t>번 스킬 칸에 있는 스킬 사용</a:t>
            </a:r>
            <a:endParaRPr lang="en-US" altLang="ko-KR" sz="1600" kern="0" dirty="0">
              <a:solidFill>
                <a:schemeClr val="bg1"/>
              </a:solidFill>
              <a:latin typeface="+mn-ea"/>
            </a:endParaRP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chemeClr val="bg1"/>
                </a:solidFill>
                <a:latin typeface="+mn-ea"/>
              </a:rPr>
              <a:t>사용 아이템 칸</a:t>
            </a:r>
            <a:endParaRPr lang="en-US" altLang="ko-KR" sz="1600" kern="0" dirty="0">
              <a:solidFill>
                <a:schemeClr val="bg1"/>
              </a:solidFill>
              <a:latin typeface="+mn-ea"/>
            </a:endParaRP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rgbClr val="FFC000"/>
                </a:solidFill>
                <a:latin typeface="+mn-ea"/>
              </a:rPr>
              <a:t>숫자</a:t>
            </a:r>
            <a:r>
              <a:rPr lang="en-US" altLang="ko-KR" sz="1600" kern="0" dirty="0">
                <a:solidFill>
                  <a:srgbClr val="FFC000"/>
                </a:solidFill>
                <a:latin typeface="+mn-ea"/>
              </a:rPr>
              <a:t> 4</a:t>
            </a:r>
            <a:r>
              <a:rPr lang="en-US" altLang="ko-KR" sz="1600" kern="0" dirty="0">
                <a:solidFill>
                  <a:schemeClr val="bg1"/>
                </a:solidFill>
                <a:latin typeface="+mn-ea"/>
              </a:rPr>
              <a:t>: 4</a:t>
            </a:r>
            <a:r>
              <a:rPr lang="ko-KR" altLang="en-US" sz="1600" kern="0" dirty="0">
                <a:solidFill>
                  <a:schemeClr val="bg1"/>
                </a:solidFill>
                <a:latin typeface="+mn-ea"/>
              </a:rPr>
              <a:t>번 칸에 있는 아이템 사용</a:t>
            </a:r>
            <a:endParaRPr lang="en-US" altLang="ko-KR" sz="1600" kern="0" dirty="0">
              <a:solidFill>
                <a:schemeClr val="bg1"/>
              </a:solidFill>
              <a:latin typeface="+mn-ea"/>
            </a:endParaRP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chemeClr val="bg1"/>
              </a:solidFill>
              <a:latin typeface="+mn-ea"/>
            </a:endParaRP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5B9EF30-9829-4440-BE4A-5A1550A51F2A}"/>
              </a:ext>
            </a:extLst>
          </p:cNvPr>
          <p:cNvSpPr txBox="1"/>
          <p:nvPr/>
        </p:nvSpPr>
        <p:spPr>
          <a:xfrm>
            <a:off x="5993983" y="4117248"/>
            <a:ext cx="2958246" cy="1708088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FFC000"/>
                </a:solidFill>
                <a:latin typeface="+mn-ea"/>
              </a:rPr>
              <a:t>ESC</a:t>
            </a:r>
            <a:r>
              <a:rPr lang="en-US" altLang="ko-KR" sz="1600" kern="0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600" kern="0" dirty="0">
                <a:solidFill>
                  <a:srgbClr val="F1877F"/>
                </a:solidFill>
                <a:latin typeface="+mn-ea"/>
              </a:rPr>
              <a:t>일시정지</a:t>
            </a:r>
            <a:endParaRPr lang="en-US" altLang="ko-KR" sz="1600" kern="0" dirty="0">
              <a:solidFill>
                <a:srgbClr val="F1877F"/>
              </a:solidFill>
              <a:latin typeface="+mn-ea"/>
            </a:endParaRP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600" kern="0" dirty="0">
                <a:solidFill>
                  <a:schemeClr val="bg1"/>
                </a:solidFill>
                <a:latin typeface="+mn-ea"/>
              </a:rPr>
              <a:t>옵션이나 일시 정지 해제</a:t>
            </a:r>
            <a:r>
              <a:rPr lang="en-US" altLang="ko-KR" sz="1600" kern="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kern="0" dirty="0">
                <a:solidFill>
                  <a:schemeClr val="bg1"/>
                </a:solidFill>
                <a:latin typeface="+mn-ea"/>
              </a:rPr>
              <a:t>나가기 등 창을 띄울 수 있음</a:t>
            </a:r>
            <a:r>
              <a:rPr lang="en-US" altLang="ko-KR" sz="1600" kern="0" dirty="0">
                <a:solidFill>
                  <a:schemeClr val="bg1"/>
                </a:solidFill>
                <a:latin typeface="+mn-ea"/>
              </a:rPr>
              <a:t>.)</a:t>
            </a: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FFC000"/>
                </a:solidFill>
                <a:latin typeface="+mn-ea"/>
              </a:rPr>
              <a:t>K</a:t>
            </a:r>
            <a:r>
              <a:rPr lang="en-US" altLang="ko-KR" sz="1600" kern="0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600" kern="0" dirty="0">
                <a:solidFill>
                  <a:schemeClr val="bg1"/>
                </a:solidFill>
                <a:latin typeface="+mn-ea"/>
              </a:rPr>
              <a:t>스킬을 관리할 수 있는 </a:t>
            </a:r>
            <a:r>
              <a:rPr lang="ko-KR" altLang="en-US" sz="1600" kern="0" dirty="0">
                <a:solidFill>
                  <a:srgbClr val="F1877F"/>
                </a:solidFill>
                <a:latin typeface="+mn-ea"/>
              </a:rPr>
              <a:t>스킬 창</a:t>
            </a:r>
            <a:endParaRPr lang="en-US" altLang="ko-KR" sz="1600" kern="0" dirty="0">
              <a:solidFill>
                <a:srgbClr val="F1877F"/>
              </a:solidFill>
              <a:latin typeface="+mn-ea"/>
            </a:endParaRP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chemeClr val="bg1"/>
              </a:solidFill>
              <a:latin typeface="+mn-ea"/>
            </a:endParaRP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0F0611-A878-4943-BDBC-7262B2FABF48}"/>
              </a:ext>
            </a:extLst>
          </p:cNvPr>
          <p:cNvSpPr txBox="1"/>
          <p:nvPr/>
        </p:nvSpPr>
        <p:spPr>
          <a:xfrm>
            <a:off x="539251" y="2708327"/>
            <a:ext cx="396805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6&gt; </a:t>
            </a:r>
            <a:r>
              <a:rPr lang="ko-KR" altLang="en-US" sz="800" dirty="0">
                <a:solidFill>
                  <a:schemeClr val="bg1"/>
                </a:solidFill>
              </a:rPr>
              <a:t>스킬 셋 </a:t>
            </a:r>
            <a:r>
              <a:rPr lang="en-US" altLang="ko-KR" sz="800" dirty="0">
                <a:solidFill>
                  <a:schemeClr val="bg1"/>
                </a:solidFill>
              </a:rPr>
              <a:t>UI </a:t>
            </a:r>
            <a:r>
              <a:rPr lang="ko-KR" altLang="en-US" sz="800" dirty="0">
                <a:solidFill>
                  <a:schemeClr val="bg1"/>
                </a:solidFill>
              </a:rPr>
              <a:t>예시</a:t>
            </a:r>
            <a:r>
              <a:rPr lang="en-US" altLang="ko-KR" sz="800" dirty="0">
                <a:solidFill>
                  <a:schemeClr val="bg1"/>
                </a:solidFill>
              </a:rPr>
              <a:t> (</a:t>
            </a:r>
            <a:r>
              <a:rPr lang="ko-KR" altLang="en-US" sz="800" dirty="0">
                <a:solidFill>
                  <a:schemeClr val="bg1"/>
                </a:solidFill>
              </a:rPr>
              <a:t>왼쪽 하단 빈 칸이 순서대로 </a:t>
            </a:r>
            <a:r>
              <a:rPr lang="en-US" altLang="ko-KR" sz="800" dirty="0">
                <a:solidFill>
                  <a:schemeClr val="bg1"/>
                </a:solidFill>
              </a:rPr>
              <a:t>1 2 3 4 </a:t>
            </a:r>
            <a:r>
              <a:rPr lang="ko-KR" altLang="en-US" sz="800" dirty="0">
                <a:solidFill>
                  <a:schemeClr val="bg1"/>
                </a:solidFill>
              </a:rPr>
              <a:t>스킬 칸</a:t>
            </a:r>
            <a:r>
              <a:rPr lang="en-US" altLang="ko-KR" sz="800" dirty="0">
                <a:solidFill>
                  <a:schemeClr val="bg1"/>
                </a:solidFill>
              </a:rPr>
              <a:t>, </a:t>
            </a:r>
            <a:r>
              <a:rPr lang="ko-KR" altLang="en-US" sz="800" dirty="0">
                <a:solidFill>
                  <a:schemeClr val="bg1"/>
                </a:solidFill>
              </a:rPr>
              <a:t>아이템 칸</a:t>
            </a:r>
            <a:r>
              <a:rPr lang="en-US" altLang="ko-KR" sz="800" dirty="0">
                <a:solidFill>
                  <a:schemeClr val="bg1"/>
                </a:solidFill>
              </a:rPr>
              <a:t>)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04DA4F9-D9A2-424E-A488-F78EBCC9505F}"/>
              </a:ext>
            </a:extLst>
          </p:cNvPr>
          <p:cNvGrpSpPr/>
          <p:nvPr/>
        </p:nvGrpSpPr>
        <p:grpSpPr>
          <a:xfrm>
            <a:off x="541745" y="2028622"/>
            <a:ext cx="3104887" cy="684962"/>
            <a:chOff x="505210" y="3919452"/>
            <a:chExt cx="3104887" cy="684962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6A3F5B5F-3008-4FF6-BD4F-E6578B300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3711" y="3919452"/>
              <a:ext cx="786386" cy="661417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6B200850-9438-49DD-A334-15160D1A8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210" y="3919453"/>
              <a:ext cx="768098" cy="679705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41AAC5C1-1AB8-4FC2-8AD3-FC0AABCF5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5965" y="3919452"/>
              <a:ext cx="768098" cy="679705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91126BE8-3C92-4765-8B33-7D2001F8C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2956" y="3924709"/>
              <a:ext cx="768098" cy="679705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B11B7EF-353D-4284-AA97-C2865BB61746}"/>
              </a:ext>
            </a:extLst>
          </p:cNvPr>
          <p:cNvGrpSpPr/>
          <p:nvPr/>
        </p:nvGrpSpPr>
        <p:grpSpPr>
          <a:xfrm>
            <a:off x="304086" y="3549999"/>
            <a:ext cx="4234870" cy="2199238"/>
            <a:chOff x="397280" y="2085493"/>
            <a:chExt cx="4291855" cy="2469900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1636D48A-73A3-4890-9F27-0DB71D6DF324}"/>
                </a:ext>
              </a:extLst>
            </p:cNvPr>
            <p:cNvGrpSpPr/>
            <p:nvPr/>
          </p:nvGrpSpPr>
          <p:grpSpPr>
            <a:xfrm>
              <a:off x="598719" y="2085493"/>
              <a:ext cx="4090416" cy="2469900"/>
              <a:chOff x="598719" y="2085493"/>
              <a:chExt cx="4090416" cy="2469900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123E924A-1B2F-41DE-BCA5-2648881091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8719" y="2085493"/>
                <a:ext cx="4090416" cy="2469900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94E9193A-78C6-4DF2-B476-2D1C074561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990" y="4244826"/>
                <a:ext cx="249128" cy="238354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BCAC08ED-6E11-427B-9A01-7B863F6F0D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3369" y="4242569"/>
                <a:ext cx="253848" cy="242868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DEF9F97F-8C51-4EFC-A9A4-00C4B0BE5B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6815" y="4241781"/>
                <a:ext cx="257744" cy="246596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E988AFDC-0053-4C8C-831D-774A7D8230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720" y="4236965"/>
                <a:ext cx="272746" cy="254074"/>
              </a:xfrm>
              <a:prstGeom prst="rect">
                <a:avLst/>
              </a:prstGeom>
            </p:spPr>
          </p:pic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141DCC98-2629-4146-B5C3-04EFA5731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3225">
              <a:off x="397280" y="2808109"/>
              <a:ext cx="2913070" cy="1638602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5F01BD4-3C8E-4CCA-912C-22DC47013998}"/>
              </a:ext>
            </a:extLst>
          </p:cNvPr>
          <p:cNvSpPr txBox="1"/>
          <p:nvPr/>
        </p:nvSpPr>
        <p:spPr>
          <a:xfrm>
            <a:off x="396171" y="5730168"/>
            <a:ext cx="13959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7&gt; </a:t>
            </a:r>
            <a:r>
              <a:rPr lang="ko-KR" altLang="en-US" sz="800" dirty="0">
                <a:solidFill>
                  <a:schemeClr val="bg1"/>
                </a:solidFill>
              </a:rPr>
              <a:t>게임 내 </a:t>
            </a:r>
            <a:r>
              <a:rPr lang="en-US" altLang="ko-KR" sz="800" dirty="0">
                <a:solidFill>
                  <a:schemeClr val="bg1"/>
                </a:solidFill>
              </a:rPr>
              <a:t>UI </a:t>
            </a:r>
            <a:r>
              <a:rPr lang="ko-KR" altLang="en-US" sz="800" dirty="0">
                <a:solidFill>
                  <a:schemeClr val="bg1"/>
                </a:solidFill>
              </a:rPr>
              <a:t>예시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0FFCD193-E6C2-40E4-8383-DD8CFE564E44}"/>
              </a:ext>
            </a:extLst>
          </p:cNvPr>
          <p:cNvSpPr/>
          <p:nvPr/>
        </p:nvSpPr>
        <p:spPr>
          <a:xfrm>
            <a:off x="5204170" y="4134904"/>
            <a:ext cx="569475" cy="554236"/>
          </a:xfrm>
          <a:prstGeom prst="roundRect">
            <a:avLst/>
          </a:prstGeom>
          <a:noFill/>
          <a:ln w="4127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ESC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07B1E6C0-FDFA-45D1-B77D-9E6C8F592493}"/>
              </a:ext>
            </a:extLst>
          </p:cNvPr>
          <p:cNvSpPr/>
          <p:nvPr/>
        </p:nvSpPr>
        <p:spPr>
          <a:xfrm>
            <a:off x="5204171" y="5301702"/>
            <a:ext cx="569474" cy="554236"/>
          </a:xfrm>
          <a:prstGeom prst="roundRect">
            <a:avLst/>
          </a:prstGeom>
          <a:noFill/>
          <a:ln w="4127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+mn-ea"/>
              </a:rPr>
              <a:t>K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0F499D54-1613-485E-9C35-9E743B8BEF80}"/>
              </a:ext>
            </a:extLst>
          </p:cNvPr>
          <p:cNvSpPr/>
          <p:nvPr/>
        </p:nvSpPr>
        <p:spPr>
          <a:xfrm>
            <a:off x="3721892" y="1519112"/>
            <a:ext cx="440425" cy="458674"/>
          </a:xfrm>
          <a:prstGeom prst="roundRect">
            <a:avLst/>
          </a:prstGeom>
          <a:noFill/>
          <a:ln w="4127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8F4DFBD-9D37-4B52-9538-DCA802B19906}"/>
              </a:ext>
            </a:extLst>
          </p:cNvPr>
          <p:cNvSpPr/>
          <p:nvPr/>
        </p:nvSpPr>
        <p:spPr>
          <a:xfrm>
            <a:off x="4255172" y="1519112"/>
            <a:ext cx="440425" cy="458674"/>
          </a:xfrm>
          <a:prstGeom prst="roundRect">
            <a:avLst/>
          </a:prstGeom>
          <a:noFill/>
          <a:ln w="4127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7037B30-275E-406E-82C6-250401C379D9}"/>
              </a:ext>
            </a:extLst>
          </p:cNvPr>
          <p:cNvSpPr/>
          <p:nvPr/>
        </p:nvSpPr>
        <p:spPr>
          <a:xfrm>
            <a:off x="4788452" y="1519112"/>
            <a:ext cx="440425" cy="458674"/>
          </a:xfrm>
          <a:prstGeom prst="roundRect">
            <a:avLst/>
          </a:prstGeom>
          <a:noFill/>
          <a:ln w="4127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4A91476A-4A68-4593-93EB-7118D46ED9D7}"/>
              </a:ext>
            </a:extLst>
          </p:cNvPr>
          <p:cNvSpPr/>
          <p:nvPr/>
        </p:nvSpPr>
        <p:spPr>
          <a:xfrm>
            <a:off x="5321732" y="1516017"/>
            <a:ext cx="440425" cy="458674"/>
          </a:xfrm>
          <a:prstGeom prst="roundRect">
            <a:avLst/>
          </a:prstGeom>
          <a:noFill/>
          <a:ln w="4127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6809DBEB-3866-C76A-A74C-938F0C7B9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17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1486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49D56E-0F72-4701-9FF0-392D650D7967}"/>
              </a:ext>
            </a:extLst>
          </p:cNvPr>
          <p:cNvCxnSpPr>
            <a:cxnSpLocks/>
          </p:cNvCxnSpPr>
          <p:nvPr/>
        </p:nvCxnSpPr>
        <p:spPr>
          <a:xfrm flipH="1">
            <a:off x="4289015" y="1844824"/>
            <a:ext cx="2155625" cy="3744416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A767FA-B8C1-4FF0-AEB1-51288DF6E593}"/>
              </a:ext>
            </a:extLst>
          </p:cNvPr>
          <p:cNvCxnSpPr>
            <a:cxnSpLocks/>
          </p:cNvCxnSpPr>
          <p:nvPr/>
        </p:nvCxnSpPr>
        <p:spPr>
          <a:xfrm flipH="1" flipV="1">
            <a:off x="3567760" y="1999328"/>
            <a:ext cx="2089797" cy="3630069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E6DCD4-0167-43A4-B832-D6DAB7B1854D}"/>
              </a:ext>
            </a:extLst>
          </p:cNvPr>
          <p:cNvGrpSpPr/>
          <p:nvPr/>
        </p:nvGrpSpPr>
        <p:grpSpPr>
          <a:xfrm>
            <a:off x="3941004" y="2756172"/>
            <a:ext cx="2041446" cy="1972740"/>
            <a:chOff x="3048194" y="1816517"/>
            <a:chExt cx="3827065" cy="369826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D409B3F-D98A-4DC3-9059-8B1CEFEEF94D}"/>
                </a:ext>
              </a:extLst>
            </p:cNvPr>
            <p:cNvGrpSpPr/>
            <p:nvPr/>
          </p:nvGrpSpPr>
          <p:grpSpPr>
            <a:xfrm>
              <a:off x="3048194" y="1816517"/>
              <a:ext cx="3827065" cy="3698265"/>
              <a:chOff x="2646352" y="1416200"/>
              <a:chExt cx="4630748" cy="4474900"/>
            </a:xfrm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777A22D8-5D1F-48F5-9100-17D2DB330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352" y="1869190"/>
                <a:ext cx="4630748" cy="4021910"/>
              </a:xfrm>
              <a:custGeom>
                <a:avLst/>
                <a:gdLst>
                  <a:gd name="T0" fmla="*/ 352 w 4050"/>
                  <a:gd name="T1" fmla="*/ 0 h 3508"/>
                  <a:gd name="T2" fmla="*/ 0 w 4050"/>
                  <a:gd name="T3" fmla="*/ 610 h 3508"/>
                  <a:gd name="T4" fmla="*/ 1673 w 4050"/>
                  <a:gd name="T5" fmla="*/ 3508 h 3508"/>
                  <a:gd name="T6" fmla="*/ 2377 w 4050"/>
                  <a:gd name="T7" fmla="*/ 3508 h 3508"/>
                  <a:gd name="T8" fmla="*/ 4050 w 4050"/>
                  <a:gd name="T9" fmla="*/ 610 h 3508"/>
                  <a:gd name="T10" fmla="*/ 3698 w 4050"/>
                  <a:gd name="T11" fmla="*/ 0 h 3508"/>
                  <a:gd name="T12" fmla="*/ 352 w 4050"/>
                  <a:gd name="T13" fmla="*/ 0 h 3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50" h="3508">
                    <a:moveTo>
                      <a:pt x="352" y="0"/>
                    </a:moveTo>
                    <a:cubicBezTo>
                      <a:pt x="196" y="271"/>
                      <a:pt x="157" y="339"/>
                      <a:pt x="0" y="610"/>
                    </a:cubicBezTo>
                    <a:cubicBezTo>
                      <a:pt x="1673" y="3508"/>
                      <a:pt x="1673" y="3508"/>
                      <a:pt x="1673" y="3508"/>
                    </a:cubicBezTo>
                    <a:cubicBezTo>
                      <a:pt x="1986" y="3508"/>
                      <a:pt x="2064" y="3508"/>
                      <a:pt x="2377" y="3508"/>
                    </a:cubicBezTo>
                    <a:cubicBezTo>
                      <a:pt x="4050" y="610"/>
                      <a:pt x="4050" y="610"/>
                      <a:pt x="4050" y="610"/>
                    </a:cubicBezTo>
                    <a:cubicBezTo>
                      <a:pt x="3894" y="339"/>
                      <a:pt x="3854" y="271"/>
                      <a:pt x="3698" y="0"/>
                    </a:cubicBezTo>
                    <a:lnTo>
                      <a:pt x="352" y="0"/>
                    </a:lnTo>
                    <a:close/>
                  </a:path>
                </a:pathLst>
              </a:cu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B7D7DBC-5C9B-44F1-A8B1-B3E87AF46225}"/>
                  </a:ext>
                </a:extLst>
              </p:cNvPr>
              <p:cNvSpPr/>
              <p:nvPr/>
            </p:nvSpPr>
            <p:spPr>
              <a:xfrm>
                <a:off x="3078480" y="1416200"/>
                <a:ext cx="3749041" cy="3749038"/>
              </a:xfrm>
              <a:prstGeom prst="ellipse">
                <a:avLst/>
              </a:pr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BF4D4E6-73AB-4AB3-95BE-7F9CD12DB5F7}"/>
                </a:ext>
              </a:extLst>
            </p:cNvPr>
            <p:cNvCxnSpPr>
              <a:cxnSpLocks/>
              <a:stCxn id="18" idx="0"/>
              <a:endCxn id="6" idx="4"/>
            </p:cNvCxnSpPr>
            <p:nvPr/>
          </p:nvCxnSpPr>
          <p:spPr>
            <a:xfrm>
              <a:off x="3380817" y="2190890"/>
              <a:ext cx="157369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0DB4ED6-4AFB-4249-B4FD-AD16C876C9AC}"/>
                </a:ext>
              </a:extLst>
            </p:cNvPr>
            <p:cNvCxnSpPr>
              <a:cxnSpLocks/>
              <a:stCxn id="18" idx="5"/>
              <a:endCxn id="6" idx="4"/>
            </p:cNvCxnSpPr>
            <p:nvPr/>
          </p:nvCxnSpPr>
          <p:spPr>
            <a:xfrm flipH="1">
              <a:off x="4954516" y="2190890"/>
              <a:ext cx="158811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3.3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구조물 상호작용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[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원본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593476-CAD9-440F-9EEC-96E53E086CD9}"/>
              </a:ext>
            </a:extLst>
          </p:cNvPr>
          <p:cNvSpPr txBox="1"/>
          <p:nvPr/>
        </p:nvSpPr>
        <p:spPr>
          <a:xfrm>
            <a:off x="533902" y="1249673"/>
            <a:ext cx="9046922" cy="46793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R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chemeClr val="bg1"/>
                </a:solidFill>
                <a:ea typeface="+mj-ea"/>
              </a:rPr>
              <a:t>플레이어는 맵 곳곳에 설치된 구조물들과 상호작용을 하여 이동을 할 수 있게 된다</a:t>
            </a:r>
            <a:r>
              <a:rPr lang="en-US" altLang="ko-KR" sz="1600" kern="0" dirty="0">
                <a:solidFill>
                  <a:schemeClr val="bg1"/>
                </a:solidFill>
                <a:ea typeface="+mj-ea"/>
              </a:rPr>
              <a:t>.</a:t>
            </a: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chemeClr val="bg1"/>
              </a:solidFill>
              <a:ea typeface="+mj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89FC7204-7B39-4F0B-B0EE-07119B73B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96" y="1890377"/>
            <a:ext cx="4233651" cy="208307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950C4AD-D495-45B4-95B5-853270D8F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541" y="1842903"/>
            <a:ext cx="4053089" cy="21432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D079A5C-0487-44CB-83BE-9B2C9AC05F51}"/>
              </a:ext>
            </a:extLst>
          </p:cNvPr>
          <p:cNvSpPr txBox="1"/>
          <p:nvPr/>
        </p:nvSpPr>
        <p:spPr>
          <a:xfrm>
            <a:off x="533902" y="3952518"/>
            <a:ext cx="3262432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8,9&gt; </a:t>
            </a:r>
            <a:r>
              <a:rPr lang="ko-KR" altLang="en-US" sz="800" dirty="0">
                <a:solidFill>
                  <a:schemeClr val="bg1"/>
                </a:solidFill>
              </a:rPr>
              <a:t>스테이지 인</a:t>
            </a:r>
            <a:r>
              <a:rPr lang="en-US" altLang="ko-KR" sz="800" dirty="0">
                <a:solidFill>
                  <a:schemeClr val="bg1"/>
                </a:solidFill>
              </a:rPr>
              <a:t>-</a:t>
            </a:r>
            <a:r>
              <a:rPr lang="ko-KR" altLang="en-US" sz="800" dirty="0">
                <a:solidFill>
                  <a:schemeClr val="bg1"/>
                </a:solidFill>
              </a:rPr>
              <a:t>게임 내 화면 구조물과 상호작용하는 모습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3B7D099-8F52-4F0A-8987-7719F10A3E87}"/>
              </a:ext>
            </a:extLst>
          </p:cNvPr>
          <p:cNvSpPr/>
          <p:nvPr/>
        </p:nvSpPr>
        <p:spPr>
          <a:xfrm>
            <a:off x="468395" y="4606889"/>
            <a:ext cx="4493853" cy="95124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dirty="0">
                <a:solidFill>
                  <a:schemeClr val="tx1"/>
                </a:solidFill>
                <a:ea typeface="+mj-ea"/>
              </a:rPr>
              <a:t>벽에 있는 고리 부분에 플레이어는 와이어를 걸어 빠른 이동이 가능하다</a:t>
            </a:r>
            <a:r>
              <a:rPr lang="en-US" altLang="ko-KR" sz="1800" b="1" kern="0" dirty="0">
                <a:solidFill>
                  <a:schemeClr val="tx1"/>
                </a:solidFill>
                <a:ea typeface="+mj-ea"/>
              </a:rPr>
              <a:t>.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C3937946-2C4B-40BA-B480-8E96E5D207D8}"/>
              </a:ext>
            </a:extLst>
          </p:cNvPr>
          <p:cNvSpPr/>
          <p:nvPr/>
        </p:nvSpPr>
        <p:spPr>
          <a:xfrm>
            <a:off x="5152750" y="4545247"/>
            <a:ext cx="4585674" cy="110727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dirty="0">
                <a:solidFill>
                  <a:schemeClr val="tx1"/>
                </a:solidFill>
                <a:ea typeface="+mj-ea"/>
              </a:rPr>
              <a:t>레일 부분에 칼을 걸치는 액션을 추가하여</a:t>
            </a:r>
            <a:r>
              <a:rPr lang="en-US" altLang="ko-KR" sz="1800" b="1" kern="0" dirty="0">
                <a:solidFill>
                  <a:schemeClr val="tx1"/>
                </a:solidFill>
                <a:ea typeface="+mj-ea"/>
              </a:rPr>
              <a:t>, </a:t>
            </a: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dirty="0">
                <a:solidFill>
                  <a:schemeClr val="tx1"/>
                </a:solidFill>
                <a:ea typeface="+mj-ea"/>
              </a:rPr>
              <a:t>설치된 레일을 따라 이동하게 끔 한다</a:t>
            </a:r>
            <a:r>
              <a:rPr lang="en-US" altLang="ko-KR" sz="1800" b="1" kern="0" dirty="0">
                <a:solidFill>
                  <a:schemeClr val="tx1"/>
                </a:solidFill>
                <a:ea typeface="+mj-ea"/>
              </a:rPr>
              <a:t>.</a:t>
            </a: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8A421B4E-9127-4368-5570-FF0AE99B8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18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05D7525-C8FD-4155-A8E0-15F86996BD3C}"/>
              </a:ext>
            </a:extLst>
          </p:cNvPr>
          <p:cNvSpPr/>
          <p:nvPr/>
        </p:nvSpPr>
        <p:spPr>
          <a:xfrm>
            <a:off x="498809" y="4276861"/>
            <a:ext cx="1476164" cy="40725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와이어 이동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D391C2D-62D0-4042-8DBA-35A4BACF24FF}"/>
              </a:ext>
            </a:extLst>
          </p:cNvPr>
          <p:cNvSpPr/>
          <p:nvPr/>
        </p:nvSpPr>
        <p:spPr>
          <a:xfrm>
            <a:off x="5170386" y="4226904"/>
            <a:ext cx="1476164" cy="36295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레일 이동</a:t>
            </a:r>
          </a:p>
        </p:txBody>
      </p:sp>
    </p:spTree>
    <p:extLst>
      <p:ext uri="{BB962C8B-B14F-4D97-AF65-F5344CB8AC3E}">
        <p14:creationId xmlns:p14="http://schemas.microsoft.com/office/powerpoint/2010/main" val="1332031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49D56E-0F72-4701-9FF0-392D650D7967}"/>
              </a:ext>
            </a:extLst>
          </p:cNvPr>
          <p:cNvCxnSpPr>
            <a:cxnSpLocks/>
          </p:cNvCxnSpPr>
          <p:nvPr/>
        </p:nvCxnSpPr>
        <p:spPr>
          <a:xfrm flipH="1">
            <a:off x="4289015" y="1844824"/>
            <a:ext cx="2155625" cy="3744416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A767FA-B8C1-4FF0-AEB1-51288DF6E593}"/>
              </a:ext>
            </a:extLst>
          </p:cNvPr>
          <p:cNvCxnSpPr>
            <a:cxnSpLocks/>
          </p:cNvCxnSpPr>
          <p:nvPr/>
        </p:nvCxnSpPr>
        <p:spPr>
          <a:xfrm flipH="1" flipV="1">
            <a:off x="3567760" y="1999328"/>
            <a:ext cx="2089797" cy="3630069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E6DCD4-0167-43A4-B832-D6DAB7B1854D}"/>
              </a:ext>
            </a:extLst>
          </p:cNvPr>
          <p:cNvGrpSpPr/>
          <p:nvPr/>
        </p:nvGrpSpPr>
        <p:grpSpPr>
          <a:xfrm>
            <a:off x="3941004" y="2756172"/>
            <a:ext cx="2041446" cy="1972740"/>
            <a:chOff x="3048194" y="1816517"/>
            <a:chExt cx="3827065" cy="369826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D409B3F-D98A-4DC3-9059-8B1CEFEEF94D}"/>
                </a:ext>
              </a:extLst>
            </p:cNvPr>
            <p:cNvGrpSpPr/>
            <p:nvPr/>
          </p:nvGrpSpPr>
          <p:grpSpPr>
            <a:xfrm>
              <a:off x="3048194" y="1816517"/>
              <a:ext cx="3827065" cy="3698265"/>
              <a:chOff x="2646352" y="1416200"/>
              <a:chExt cx="4630748" cy="4474900"/>
            </a:xfrm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777A22D8-5D1F-48F5-9100-17D2DB330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352" y="1869190"/>
                <a:ext cx="4630748" cy="4021910"/>
              </a:xfrm>
              <a:custGeom>
                <a:avLst/>
                <a:gdLst>
                  <a:gd name="T0" fmla="*/ 352 w 4050"/>
                  <a:gd name="T1" fmla="*/ 0 h 3508"/>
                  <a:gd name="T2" fmla="*/ 0 w 4050"/>
                  <a:gd name="T3" fmla="*/ 610 h 3508"/>
                  <a:gd name="T4" fmla="*/ 1673 w 4050"/>
                  <a:gd name="T5" fmla="*/ 3508 h 3508"/>
                  <a:gd name="T6" fmla="*/ 2377 w 4050"/>
                  <a:gd name="T7" fmla="*/ 3508 h 3508"/>
                  <a:gd name="T8" fmla="*/ 4050 w 4050"/>
                  <a:gd name="T9" fmla="*/ 610 h 3508"/>
                  <a:gd name="T10" fmla="*/ 3698 w 4050"/>
                  <a:gd name="T11" fmla="*/ 0 h 3508"/>
                  <a:gd name="T12" fmla="*/ 352 w 4050"/>
                  <a:gd name="T13" fmla="*/ 0 h 3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50" h="3508">
                    <a:moveTo>
                      <a:pt x="352" y="0"/>
                    </a:moveTo>
                    <a:cubicBezTo>
                      <a:pt x="196" y="271"/>
                      <a:pt x="157" y="339"/>
                      <a:pt x="0" y="610"/>
                    </a:cubicBezTo>
                    <a:cubicBezTo>
                      <a:pt x="1673" y="3508"/>
                      <a:pt x="1673" y="3508"/>
                      <a:pt x="1673" y="3508"/>
                    </a:cubicBezTo>
                    <a:cubicBezTo>
                      <a:pt x="1986" y="3508"/>
                      <a:pt x="2064" y="3508"/>
                      <a:pt x="2377" y="3508"/>
                    </a:cubicBezTo>
                    <a:cubicBezTo>
                      <a:pt x="4050" y="610"/>
                      <a:pt x="4050" y="610"/>
                      <a:pt x="4050" y="610"/>
                    </a:cubicBezTo>
                    <a:cubicBezTo>
                      <a:pt x="3894" y="339"/>
                      <a:pt x="3854" y="271"/>
                      <a:pt x="3698" y="0"/>
                    </a:cubicBezTo>
                    <a:lnTo>
                      <a:pt x="352" y="0"/>
                    </a:lnTo>
                    <a:close/>
                  </a:path>
                </a:pathLst>
              </a:cu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B7D7DBC-5C9B-44F1-A8B1-B3E87AF46225}"/>
                  </a:ext>
                </a:extLst>
              </p:cNvPr>
              <p:cNvSpPr/>
              <p:nvPr/>
            </p:nvSpPr>
            <p:spPr>
              <a:xfrm>
                <a:off x="3078480" y="1416200"/>
                <a:ext cx="3749041" cy="3749038"/>
              </a:xfrm>
              <a:prstGeom prst="ellipse">
                <a:avLst/>
              </a:pr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BF4D4E6-73AB-4AB3-95BE-7F9CD12DB5F7}"/>
                </a:ext>
              </a:extLst>
            </p:cNvPr>
            <p:cNvCxnSpPr>
              <a:cxnSpLocks/>
              <a:stCxn id="18" idx="0"/>
              <a:endCxn id="6" idx="4"/>
            </p:cNvCxnSpPr>
            <p:nvPr/>
          </p:nvCxnSpPr>
          <p:spPr>
            <a:xfrm>
              <a:off x="3380817" y="2190890"/>
              <a:ext cx="157369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0DB4ED6-4AFB-4249-B4FD-AD16C876C9AC}"/>
                </a:ext>
              </a:extLst>
            </p:cNvPr>
            <p:cNvCxnSpPr>
              <a:cxnSpLocks/>
              <a:stCxn id="18" idx="5"/>
              <a:endCxn id="6" idx="4"/>
            </p:cNvCxnSpPr>
            <p:nvPr/>
          </p:nvCxnSpPr>
          <p:spPr>
            <a:xfrm flipH="1">
              <a:off x="4954516" y="2190890"/>
              <a:ext cx="158811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3.3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구조물 상호작용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[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수정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]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593476-CAD9-440F-9EEC-96E53E086CD9}"/>
              </a:ext>
            </a:extLst>
          </p:cNvPr>
          <p:cNvSpPr txBox="1"/>
          <p:nvPr/>
        </p:nvSpPr>
        <p:spPr>
          <a:xfrm>
            <a:off x="533902" y="1249673"/>
            <a:ext cx="9046922" cy="46793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R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chemeClr val="bg1"/>
                </a:solidFill>
                <a:ea typeface="+mj-ea"/>
              </a:rPr>
              <a:t>플레이어는 맵 곳곳에 설치된 구조물들과 상호작용을 하여 이동을 할 수 있게 된다</a:t>
            </a:r>
            <a:r>
              <a:rPr lang="en-US" altLang="ko-KR" sz="1600" kern="0" dirty="0">
                <a:solidFill>
                  <a:schemeClr val="bg1"/>
                </a:solidFill>
                <a:ea typeface="+mj-ea"/>
              </a:rPr>
              <a:t>.</a:t>
            </a: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chemeClr val="bg1"/>
              </a:solidFill>
              <a:ea typeface="+mj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D079A5C-0487-44CB-83BE-9B2C9AC05F51}"/>
              </a:ext>
            </a:extLst>
          </p:cNvPr>
          <p:cNvSpPr txBox="1"/>
          <p:nvPr/>
        </p:nvSpPr>
        <p:spPr>
          <a:xfrm>
            <a:off x="673574" y="4807266"/>
            <a:ext cx="1455848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8&gt; </a:t>
            </a:r>
            <a:r>
              <a:rPr lang="ko-KR" altLang="en-US" sz="800" dirty="0">
                <a:solidFill>
                  <a:schemeClr val="bg1"/>
                </a:solidFill>
              </a:rPr>
              <a:t>와이어 이동 예시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05FE567-76BA-4D18-A4E7-74F6A48C7C4F}"/>
              </a:ext>
            </a:extLst>
          </p:cNvPr>
          <p:cNvGrpSpPr/>
          <p:nvPr/>
        </p:nvGrpSpPr>
        <p:grpSpPr>
          <a:xfrm>
            <a:off x="4971176" y="1944370"/>
            <a:ext cx="4757617" cy="3772087"/>
            <a:chOff x="468395" y="4249190"/>
            <a:chExt cx="4757617" cy="3772087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23B7D099-8F52-4F0A-8987-7719F10A3E87}"/>
                </a:ext>
              </a:extLst>
            </p:cNvPr>
            <p:cNvSpPr/>
            <p:nvPr/>
          </p:nvSpPr>
          <p:spPr>
            <a:xfrm>
              <a:off x="468395" y="4606889"/>
              <a:ext cx="4757617" cy="341438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800" b="1" kern="0" dirty="0">
                  <a:solidFill>
                    <a:schemeClr val="tx1"/>
                  </a:solidFill>
                  <a:ea typeface="+mj-ea"/>
                </a:rPr>
                <a:t>벽에 있는 고리 부분에 플레이어는 </a:t>
              </a:r>
              <a:r>
                <a:rPr lang="ko-KR" altLang="en-US" sz="1800" b="1" kern="0" dirty="0">
                  <a:solidFill>
                    <a:schemeClr val="accent6">
                      <a:lumMod val="75000"/>
                    </a:schemeClr>
                  </a:solidFill>
                  <a:ea typeface="+mj-ea"/>
                </a:rPr>
                <a:t>와이어를 걸어 빠른 이동</a:t>
              </a:r>
              <a:r>
                <a:rPr lang="ko-KR" altLang="en-US" sz="1800" b="1" kern="0" dirty="0">
                  <a:solidFill>
                    <a:schemeClr val="tx1"/>
                  </a:solidFill>
                  <a:ea typeface="+mj-ea"/>
                </a:rPr>
                <a:t>이 가능하다</a:t>
              </a:r>
              <a:r>
                <a:rPr lang="en-US" altLang="ko-KR" sz="1800" b="1" kern="0" dirty="0">
                  <a:solidFill>
                    <a:schemeClr val="tx1"/>
                  </a:solidFill>
                  <a:ea typeface="+mj-ea"/>
                </a:rPr>
                <a:t>.</a:t>
              </a:r>
            </a:p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ko-KR" b="1" kern="0" dirty="0">
                <a:solidFill>
                  <a:schemeClr val="tx1"/>
                </a:solidFill>
                <a:ea typeface="+mj-ea"/>
              </a:endParaRPr>
            </a:p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b="1" kern="0" dirty="0">
                  <a:solidFill>
                    <a:schemeClr val="tx1"/>
                  </a:solidFill>
                  <a:ea typeface="+mj-ea"/>
                </a:rPr>
                <a:t>키보드 </a:t>
              </a:r>
              <a:r>
                <a:rPr lang="en-US" altLang="ko-KR" b="1" kern="0" dirty="0">
                  <a:solidFill>
                    <a:schemeClr val="tx1"/>
                  </a:solidFill>
                  <a:ea typeface="+mj-ea"/>
                </a:rPr>
                <a:t>Q</a:t>
              </a:r>
              <a:r>
                <a:rPr lang="ko-KR" altLang="en-US" b="1" kern="0" dirty="0">
                  <a:solidFill>
                    <a:schemeClr val="tx1"/>
                  </a:solidFill>
                  <a:ea typeface="+mj-ea"/>
                </a:rPr>
                <a:t>키 누른 상태에서 상호작용 포인트를 바라본 상태로 </a:t>
              </a:r>
              <a:r>
                <a:rPr lang="ko-KR" altLang="en-US" b="1" kern="0" dirty="0" err="1">
                  <a:solidFill>
                    <a:schemeClr val="tx1"/>
                  </a:solidFill>
                  <a:ea typeface="+mj-ea"/>
                </a:rPr>
                <a:t>좌클릭하게</a:t>
              </a:r>
              <a:r>
                <a:rPr lang="ko-KR" altLang="en-US" b="1" kern="0" dirty="0">
                  <a:solidFill>
                    <a:schemeClr val="tx1"/>
                  </a:solidFill>
                  <a:ea typeface="+mj-ea"/>
                </a:rPr>
                <a:t> 되면 와이어가 나가며 이동이 가능해진다</a:t>
              </a:r>
              <a:r>
                <a:rPr lang="en-US" altLang="ko-KR" b="1" kern="0" dirty="0">
                  <a:solidFill>
                    <a:schemeClr val="tx1"/>
                  </a:solidFill>
                  <a:ea typeface="+mj-ea"/>
                </a:rPr>
                <a:t>.</a:t>
              </a: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05D7525-C8FD-4155-A8E0-15F86996BD3C}"/>
                </a:ext>
              </a:extLst>
            </p:cNvPr>
            <p:cNvSpPr/>
            <p:nvPr/>
          </p:nvSpPr>
          <p:spPr>
            <a:xfrm>
              <a:off x="2112441" y="4249190"/>
              <a:ext cx="1476164" cy="407256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와이어 이동</a:t>
              </a:r>
            </a:p>
          </p:txBody>
        </p:sp>
      </p:grp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ACD8B70F-FAD7-45E8-2C4D-084888378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19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EEED86E-73D1-E28C-76BF-431C7CDCE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70" y="2664027"/>
            <a:ext cx="4052782" cy="214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29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C4639E7F-1791-49FA-80AF-E8876E4E5BD3}"/>
              </a:ext>
            </a:extLst>
          </p:cNvPr>
          <p:cNvCxnSpPr>
            <a:cxnSpLocks/>
          </p:cNvCxnSpPr>
          <p:nvPr/>
        </p:nvCxnSpPr>
        <p:spPr>
          <a:xfrm>
            <a:off x="4657725" y="4881512"/>
            <a:ext cx="5248275" cy="0"/>
          </a:xfrm>
          <a:prstGeom prst="line">
            <a:avLst/>
          </a:prstGeom>
          <a:noFill/>
          <a:ln w="1588" cap="flat">
            <a:solidFill>
              <a:schemeClr val="tx1">
                <a:lumMod val="85000"/>
                <a:lumOff val="15000"/>
                <a:alpha val="10000"/>
              </a:schemeClr>
            </a:solidFill>
            <a:prstDash val="solid"/>
            <a:miter lim="800000"/>
            <a:headEnd/>
            <a:tailEnd/>
          </a:ln>
        </p:spPr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4D9E8315-28F2-4561-8DE8-5E9B9C7F24AC}"/>
              </a:ext>
            </a:extLst>
          </p:cNvPr>
          <p:cNvCxnSpPr>
            <a:cxnSpLocks/>
          </p:cNvCxnSpPr>
          <p:nvPr/>
        </p:nvCxnSpPr>
        <p:spPr>
          <a:xfrm>
            <a:off x="335118" y="4350394"/>
            <a:ext cx="921677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E21CA90D-BE20-423D-9D22-B8FDA8101916}"/>
              </a:ext>
            </a:extLst>
          </p:cNvPr>
          <p:cNvCxnSpPr>
            <a:cxnSpLocks/>
          </p:cNvCxnSpPr>
          <p:nvPr/>
        </p:nvCxnSpPr>
        <p:spPr>
          <a:xfrm>
            <a:off x="5320139" y="973630"/>
            <a:ext cx="921677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3DFD96F0-ADD6-4C8E-AEDD-E928C7847D13}"/>
              </a:ext>
            </a:extLst>
          </p:cNvPr>
          <p:cNvCxnSpPr>
            <a:cxnSpLocks/>
          </p:cNvCxnSpPr>
          <p:nvPr/>
        </p:nvCxnSpPr>
        <p:spPr>
          <a:xfrm>
            <a:off x="5467417" y="2829287"/>
            <a:ext cx="921677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4E1D1EC-D22C-4EAE-BA76-88CCD574C1EE}"/>
              </a:ext>
            </a:extLst>
          </p:cNvPr>
          <p:cNvCxnSpPr>
            <a:cxnSpLocks/>
          </p:cNvCxnSpPr>
          <p:nvPr/>
        </p:nvCxnSpPr>
        <p:spPr>
          <a:xfrm>
            <a:off x="5838476" y="4261839"/>
            <a:ext cx="382935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D270DE6-72EE-4563-A6D4-E1FF63A3F354}"/>
              </a:ext>
            </a:extLst>
          </p:cNvPr>
          <p:cNvCxnSpPr>
            <a:cxnSpLocks/>
          </p:cNvCxnSpPr>
          <p:nvPr/>
        </p:nvCxnSpPr>
        <p:spPr>
          <a:xfrm>
            <a:off x="357751" y="981075"/>
            <a:ext cx="709176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C2704E6-9D3A-4D8E-9BBB-E30574559162}"/>
              </a:ext>
            </a:extLst>
          </p:cNvPr>
          <p:cNvCxnSpPr>
            <a:cxnSpLocks/>
          </p:cNvCxnSpPr>
          <p:nvPr/>
        </p:nvCxnSpPr>
        <p:spPr>
          <a:xfrm>
            <a:off x="551141" y="2310242"/>
            <a:ext cx="777661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1472E1C-D994-44E7-A681-73CB202EB0AE}"/>
              </a:ext>
            </a:extLst>
          </p:cNvPr>
          <p:cNvSpPr txBox="1"/>
          <p:nvPr/>
        </p:nvSpPr>
        <p:spPr>
          <a:xfrm>
            <a:off x="3328444" y="827186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3P~6P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6FC67F-E13D-46C1-8750-AB8440CAA398}"/>
              </a:ext>
            </a:extLst>
          </p:cNvPr>
          <p:cNvSpPr txBox="1"/>
          <p:nvPr/>
        </p:nvSpPr>
        <p:spPr>
          <a:xfrm>
            <a:off x="3323188" y="2156518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7P~11P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9EA10D-27C2-418A-BD7C-3DA743F93403}"/>
              </a:ext>
            </a:extLst>
          </p:cNvPr>
          <p:cNvSpPr txBox="1"/>
          <p:nvPr/>
        </p:nvSpPr>
        <p:spPr>
          <a:xfrm>
            <a:off x="3323188" y="4160666"/>
            <a:ext cx="912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12P~24P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0F6E86-60D1-4358-827E-22DD9DDEC5E4}"/>
              </a:ext>
            </a:extLst>
          </p:cNvPr>
          <p:cNvSpPr txBox="1"/>
          <p:nvPr/>
        </p:nvSpPr>
        <p:spPr>
          <a:xfrm>
            <a:off x="8780666" y="819741"/>
            <a:ext cx="912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25P~57P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D12DDA-D3A3-4B7B-B34D-61BE74C3DBFB}"/>
              </a:ext>
            </a:extLst>
          </p:cNvPr>
          <p:cNvSpPr txBox="1"/>
          <p:nvPr/>
        </p:nvSpPr>
        <p:spPr>
          <a:xfrm>
            <a:off x="8781286" y="3402462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59P~63P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5DE1E1-7FED-4587-865D-791F254379DF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목차 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79B508C0-F347-45EF-B184-A54B72B0B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53DD3A-8E80-42D3-92F6-930B3F2214FB}"/>
              </a:ext>
            </a:extLst>
          </p:cNvPr>
          <p:cNvSpPr txBox="1"/>
          <p:nvPr/>
        </p:nvSpPr>
        <p:spPr>
          <a:xfrm>
            <a:off x="1481421" y="788963"/>
            <a:ext cx="162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400"/>
              </a:spcAft>
              <a:buClr>
                <a:schemeClr val="bg1"/>
              </a:buClr>
              <a:defRPr/>
            </a:pPr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1. </a:t>
            </a:r>
            <a:r>
              <a:rPr lang="ko-KR" altLang="en-US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기획 컨셉  </a:t>
            </a:r>
            <a:endParaRPr lang="en-US" altLang="ko-KR" sz="1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49B6FFE-1C38-443A-AC01-B15EB48A6401}"/>
              </a:ext>
            </a:extLst>
          </p:cNvPr>
          <p:cNvSpPr txBox="1"/>
          <p:nvPr/>
        </p:nvSpPr>
        <p:spPr>
          <a:xfrm>
            <a:off x="1481421" y="2132856"/>
            <a:ext cx="162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400"/>
              </a:spcAft>
              <a:buClr>
                <a:schemeClr val="bg1"/>
              </a:buClr>
              <a:defRPr/>
            </a:pPr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2. </a:t>
            </a:r>
            <a:r>
              <a:rPr lang="ko-KR" altLang="en-US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게임 요약 </a:t>
            </a:r>
            <a:endParaRPr lang="en-US" altLang="ko-KR" sz="1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C1AC945-84A2-4E0F-A08A-4DE9D76E199A}"/>
              </a:ext>
            </a:extLst>
          </p:cNvPr>
          <p:cNvSpPr txBox="1"/>
          <p:nvPr/>
        </p:nvSpPr>
        <p:spPr>
          <a:xfrm>
            <a:off x="1481421" y="4170882"/>
            <a:ext cx="1836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400"/>
              </a:spcAft>
              <a:buClr>
                <a:schemeClr val="bg1"/>
              </a:buClr>
              <a:defRPr/>
            </a:pPr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 </a:t>
            </a:r>
            <a:r>
              <a:rPr lang="ko-KR" altLang="en-US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게임 플레이</a:t>
            </a:r>
            <a:endParaRPr lang="en-US" altLang="ko-KR" sz="1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5F110B-8329-4753-A38F-9F9848096C3F}"/>
              </a:ext>
            </a:extLst>
          </p:cNvPr>
          <p:cNvSpPr txBox="1"/>
          <p:nvPr/>
        </p:nvSpPr>
        <p:spPr>
          <a:xfrm>
            <a:off x="6707009" y="796409"/>
            <a:ext cx="1717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400"/>
              </a:spcAft>
              <a:buClr>
                <a:schemeClr val="bg1"/>
              </a:buClr>
              <a:defRPr/>
            </a:pPr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레벨 디자인</a:t>
            </a:r>
            <a:r>
              <a:rPr lang="ko-KR" altLang="en-US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</a:t>
            </a:r>
            <a:endParaRPr lang="en-US" altLang="ko-KR" sz="1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A8A2A0-91E7-4114-ACE7-8FF13D52975D}"/>
              </a:ext>
            </a:extLst>
          </p:cNvPr>
          <p:cNvSpPr txBox="1"/>
          <p:nvPr/>
        </p:nvSpPr>
        <p:spPr>
          <a:xfrm>
            <a:off x="6732335" y="3371684"/>
            <a:ext cx="1490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400"/>
              </a:spcAft>
              <a:buClr>
                <a:schemeClr val="bg1"/>
              </a:buClr>
              <a:defRPr/>
            </a:pPr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6. </a:t>
            </a:r>
            <a:r>
              <a:rPr lang="ko-KR" altLang="en-US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참고문헌</a:t>
            </a:r>
            <a:endParaRPr lang="en-US" altLang="ko-KR" sz="1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E8AEF41-A81D-43BD-A2E5-F96F106135D4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80CD8A0-4223-49B5-9EDE-16240D8A8609}"/>
              </a:ext>
            </a:extLst>
          </p:cNvPr>
          <p:cNvSpPr txBox="1"/>
          <p:nvPr/>
        </p:nvSpPr>
        <p:spPr>
          <a:xfrm>
            <a:off x="1328802" y="1160905"/>
            <a:ext cx="1994386" cy="632586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1.1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기획의도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1.2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기획방향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1.3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유사게임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860819-52CB-4407-AC5E-3574E3F1CC3E}"/>
              </a:ext>
            </a:extLst>
          </p:cNvPr>
          <p:cNvSpPr txBox="1"/>
          <p:nvPr/>
        </p:nvSpPr>
        <p:spPr>
          <a:xfrm>
            <a:off x="1328801" y="2507076"/>
            <a:ext cx="2184039" cy="63258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2.1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게임 정보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2.2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스토리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2.3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메인 시나리오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2.4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캐릭터 소개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2.5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게임 목표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B425940-F927-4A25-B165-FDBC1E5D25DF}"/>
              </a:ext>
            </a:extLst>
          </p:cNvPr>
          <p:cNvSpPr txBox="1"/>
          <p:nvPr/>
        </p:nvSpPr>
        <p:spPr>
          <a:xfrm>
            <a:off x="1331877" y="4526710"/>
            <a:ext cx="2396987" cy="80923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3.2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조작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3.3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구조물 상호작용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C411D62-9C79-4718-AA0D-3ED9FD40076E}"/>
              </a:ext>
            </a:extLst>
          </p:cNvPr>
          <p:cNvSpPr txBox="1"/>
          <p:nvPr/>
        </p:nvSpPr>
        <p:spPr>
          <a:xfrm>
            <a:off x="6774547" y="4097491"/>
            <a:ext cx="1490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400"/>
              </a:spcAft>
              <a:buClr>
                <a:schemeClr val="bg1"/>
              </a:buClr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7</a:t>
            </a:r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. </a:t>
            </a:r>
            <a:r>
              <a:rPr lang="ko-KR" altLang="en-US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부록</a:t>
            </a:r>
            <a:endParaRPr lang="en-US" altLang="ko-KR" sz="1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AFD71B1-07BD-458C-A644-CCBE4A7D3902}"/>
              </a:ext>
            </a:extLst>
          </p:cNvPr>
          <p:cNvSpPr txBox="1"/>
          <p:nvPr/>
        </p:nvSpPr>
        <p:spPr>
          <a:xfrm>
            <a:off x="8780666" y="4124951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64P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2A2F2F-3765-43C3-B708-6DC26E4DCE9A}"/>
              </a:ext>
            </a:extLst>
          </p:cNvPr>
          <p:cNvSpPr txBox="1"/>
          <p:nvPr/>
        </p:nvSpPr>
        <p:spPr>
          <a:xfrm>
            <a:off x="6526258" y="1160748"/>
            <a:ext cx="2747222" cy="80923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레벨 시스템 디자인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4.2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무기 시스템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4.3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특수 스킬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카메라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D0874B7-E093-4F44-BDEA-439333E48605}"/>
              </a:ext>
            </a:extLst>
          </p:cNvPr>
          <p:cNvCxnSpPr>
            <a:cxnSpLocks/>
          </p:cNvCxnSpPr>
          <p:nvPr/>
        </p:nvCxnSpPr>
        <p:spPr>
          <a:xfrm>
            <a:off x="5776729" y="3606386"/>
            <a:ext cx="777661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124A395-47D3-4924-B870-EE9C2C0599A0}"/>
              </a:ext>
            </a:extLst>
          </p:cNvPr>
          <p:cNvSpPr txBox="1"/>
          <p:nvPr/>
        </p:nvSpPr>
        <p:spPr>
          <a:xfrm>
            <a:off x="8780666" y="2678326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58P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D0F2F6-0F89-40B2-AAA1-9A8F13B03E57}"/>
              </a:ext>
            </a:extLst>
          </p:cNvPr>
          <p:cNvSpPr txBox="1"/>
          <p:nvPr/>
        </p:nvSpPr>
        <p:spPr>
          <a:xfrm>
            <a:off x="6732335" y="2645877"/>
            <a:ext cx="162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400"/>
              </a:spcAft>
              <a:buClr>
                <a:schemeClr val="bg1"/>
              </a:buClr>
              <a:defRPr/>
            </a:pPr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5. </a:t>
            </a:r>
            <a:r>
              <a:rPr lang="ko-KR" altLang="en-US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추후 계획 </a:t>
            </a:r>
            <a:endParaRPr lang="en-US" altLang="ko-KR" sz="1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ADB596F-04EC-32C7-97F5-CD01C545D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9668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49D56E-0F72-4701-9FF0-392D650D7967}"/>
              </a:ext>
            </a:extLst>
          </p:cNvPr>
          <p:cNvCxnSpPr>
            <a:cxnSpLocks/>
          </p:cNvCxnSpPr>
          <p:nvPr/>
        </p:nvCxnSpPr>
        <p:spPr>
          <a:xfrm flipH="1">
            <a:off x="4289015" y="1844824"/>
            <a:ext cx="2155625" cy="3744416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A767FA-B8C1-4FF0-AEB1-51288DF6E593}"/>
              </a:ext>
            </a:extLst>
          </p:cNvPr>
          <p:cNvCxnSpPr>
            <a:cxnSpLocks/>
          </p:cNvCxnSpPr>
          <p:nvPr/>
        </p:nvCxnSpPr>
        <p:spPr>
          <a:xfrm flipH="1" flipV="1">
            <a:off x="3567760" y="1999328"/>
            <a:ext cx="2089797" cy="3630069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E6DCD4-0167-43A4-B832-D6DAB7B1854D}"/>
              </a:ext>
            </a:extLst>
          </p:cNvPr>
          <p:cNvGrpSpPr/>
          <p:nvPr/>
        </p:nvGrpSpPr>
        <p:grpSpPr>
          <a:xfrm>
            <a:off x="3941004" y="2756172"/>
            <a:ext cx="2041446" cy="1972740"/>
            <a:chOff x="3048194" y="1816517"/>
            <a:chExt cx="3827065" cy="369826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D409B3F-D98A-4DC3-9059-8B1CEFEEF94D}"/>
                </a:ext>
              </a:extLst>
            </p:cNvPr>
            <p:cNvGrpSpPr/>
            <p:nvPr/>
          </p:nvGrpSpPr>
          <p:grpSpPr>
            <a:xfrm>
              <a:off x="3048194" y="1816517"/>
              <a:ext cx="3827065" cy="3698265"/>
              <a:chOff x="2646352" y="1416200"/>
              <a:chExt cx="4630748" cy="4474900"/>
            </a:xfrm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777A22D8-5D1F-48F5-9100-17D2DB330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352" y="1869190"/>
                <a:ext cx="4630748" cy="4021910"/>
              </a:xfrm>
              <a:custGeom>
                <a:avLst/>
                <a:gdLst>
                  <a:gd name="T0" fmla="*/ 352 w 4050"/>
                  <a:gd name="T1" fmla="*/ 0 h 3508"/>
                  <a:gd name="T2" fmla="*/ 0 w 4050"/>
                  <a:gd name="T3" fmla="*/ 610 h 3508"/>
                  <a:gd name="T4" fmla="*/ 1673 w 4050"/>
                  <a:gd name="T5" fmla="*/ 3508 h 3508"/>
                  <a:gd name="T6" fmla="*/ 2377 w 4050"/>
                  <a:gd name="T7" fmla="*/ 3508 h 3508"/>
                  <a:gd name="T8" fmla="*/ 4050 w 4050"/>
                  <a:gd name="T9" fmla="*/ 610 h 3508"/>
                  <a:gd name="T10" fmla="*/ 3698 w 4050"/>
                  <a:gd name="T11" fmla="*/ 0 h 3508"/>
                  <a:gd name="T12" fmla="*/ 352 w 4050"/>
                  <a:gd name="T13" fmla="*/ 0 h 3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50" h="3508">
                    <a:moveTo>
                      <a:pt x="352" y="0"/>
                    </a:moveTo>
                    <a:cubicBezTo>
                      <a:pt x="196" y="271"/>
                      <a:pt x="157" y="339"/>
                      <a:pt x="0" y="610"/>
                    </a:cubicBezTo>
                    <a:cubicBezTo>
                      <a:pt x="1673" y="3508"/>
                      <a:pt x="1673" y="3508"/>
                      <a:pt x="1673" y="3508"/>
                    </a:cubicBezTo>
                    <a:cubicBezTo>
                      <a:pt x="1986" y="3508"/>
                      <a:pt x="2064" y="3508"/>
                      <a:pt x="2377" y="3508"/>
                    </a:cubicBezTo>
                    <a:cubicBezTo>
                      <a:pt x="4050" y="610"/>
                      <a:pt x="4050" y="610"/>
                      <a:pt x="4050" y="610"/>
                    </a:cubicBezTo>
                    <a:cubicBezTo>
                      <a:pt x="3894" y="339"/>
                      <a:pt x="3854" y="271"/>
                      <a:pt x="3698" y="0"/>
                    </a:cubicBezTo>
                    <a:lnTo>
                      <a:pt x="352" y="0"/>
                    </a:lnTo>
                    <a:close/>
                  </a:path>
                </a:pathLst>
              </a:cu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B7D7DBC-5C9B-44F1-A8B1-B3E87AF46225}"/>
                  </a:ext>
                </a:extLst>
              </p:cNvPr>
              <p:cNvSpPr/>
              <p:nvPr/>
            </p:nvSpPr>
            <p:spPr>
              <a:xfrm>
                <a:off x="3078480" y="1416200"/>
                <a:ext cx="3749041" cy="3749038"/>
              </a:xfrm>
              <a:prstGeom prst="ellipse">
                <a:avLst/>
              </a:pr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BF4D4E6-73AB-4AB3-95BE-7F9CD12DB5F7}"/>
                </a:ext>
              </a:extLst>
            </p:cNvPr>
            <p:cNvCxnSpPr>
              <a:cxnSpLocks/>
              <a:stCxn id="18" idx="0"/>
              <a:endCxn id="6" idx="4"/>
            </p:cNvCxnSpPr>
            <p:nvPr/>
          </p:nvCxnSpPr>
          <p:spPr>
            <a:xfrm>
              <a:off x="3380817" y="2190890"/>
              <a:ext cx="157369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0DB4ED6-4AFB-4249-B4FD-AD16C876C9AC}"/>
                </a:ext>
              </a:extLst>
            </p:cNvPr>
            <p:cNvCxnSpPr>
              <a:cxnSpLocks/>
              <a:stCxn id="18" idx="5"/>
              <a:endCxn id="6" idx="4"/>
            </p:cNvCxnSpPr>
            <p:nvPr/>
          </p:nvCxnSpPr>
          <p:spPr>
            <a:xfrm flipH="1">
              <a:off x="4954516" y="2190890"/>
              <a:ext cx="158811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3.3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구조물 상호작용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[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수정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]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593476-CAD9-440F-9EEC-96E53E086CD9}"/>
              </a:ext>
            </a:extLst>
          </p:cNvPr>
          <p:cNvSpPr txBox="1"/>
          <p:nvPr/>
        </p:nvSpPr>
        <p:spPr>
          <a:xfrm>
            <a:off x="533902" y="1249673"/>
            <a:ext cx="9046922" cy="46793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R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chemeClr val="bg1"/>
                </a:solidFill>
                <a:ea typeface="+mj-ea"/>
              </a:rPr>
              <a:t>플레이어는 맵 곳곳에 설치된 구조물들과 상호작용을 하여 이동을 할 수 있게 된다</a:t>
            </a:r>
            <a:r>
              <a:rPr lang="en-US" altLang="ko-KR" sz="1600" kern="0" dirty="0">
                <a:solidFill>
                  <a:schemeClr val="bg1"/>
                </a:solidFill>
                <a:ea typeface="+mj-ea"/>
              </a:rPr>
              <a:t>.</a:t>
            </a: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chemeClr val="bg1"/>
              </a:solidFill>
              <a:ea typeface="+mj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D950C4AD-D495-45B4-95B5-853270D8F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62" y="2668639"/>
            <a:ext cx="4053089" cy="21432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D079A5C-0487-44CB-83BE-9B2C9AC05F51}"/>
              </a:ext>
            </a:extLst>
          </p:cNvPr>
          <p:cNvSpPr txBox="1"/>
          <p:nvPr/>
        </p:nvSpPr>
        <p:spPr>
          <a:xfrm>
            <a:off x="583045" y="4816490"/>
            <a:ext cx="1353256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9&gt; </a:t>
            </a:r>
            <a:r>
              <a:rPr lang="ko-KR" altLang="en-US" sz="800" dirty="0">
                <a:solidFill>
                  <a:schemeClr val="bg1"/>
                </a:solidFill>
              </a:rPr>
              <a:t>레일 이동 예시</a:t>
            </a: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7DA660E7-E83B-9883-CB00-BF96BF44A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20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630899-DB7E-3543-4544-5C0A0AFE33E0}"/>
              </a:ext>
            </a:extLst>
          </p:cNvPr>
          <p:cNvGrpSpPr/>
          <p:nvPr/>
        </p:nvGrpSpPr>
        <p:grpSpPr>
          <a:xfrm>
            <a:off x="4970954" y="1944368"/>
            <a:ext cx="4757616" cy="3772091"/>
            <a:chOff x="4908312" y="4373371"/>
            <a:chExt cx="4757616" cy="2183567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63A68DC8-E092-FBCE-4FC4-37F4A2F82C6F}"/>
                </a:ext>
              </a:extLst>
            </p:cNvPr>
            <p:cNvSpPr/>
            <p:nvPr/>
          </p:nvSpPr>
          <p:spPr>
            <a:xfrm>
              <a:off x="4908312" y="4580435"/>
              <a:ext cx="4757616" cy="1976503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800" b="1" kern="0" dirty="0">
                  <a:solidFill>
                    <a:schemeClr val="tx1"/>
                  </a:solidFill>
                  <a:ea typeface="+mj-ea"/>
                </a:rPr>
                <a:t>레일 부분에 칼을 걸치는 액션을 추가하여</a:t>
              </a:r>
              <a:r>
                <a:rPr lang="en-US" altLang="ko-KR" sz="1800" b="1" kern="0" dirty="0">
                  <a:solidFill>
                    <a:schemeClr val="tx1"/>
                  </a:solidFill>
                  <a:ea typeface="+mj-ea"/>
                </a:rPr>
                <a:t>, </a:t>
              </a:r>
              <a:r>
                <a:rPr lang="ko-KR" altLang="en-US" sz="1800" b="1" kern="0" dirty="0">
                  <a:solidFill>
                    <a:schemeClr val="accent6">
                      <a:lumMod val="75000"/>
                    </a:schemeClr>
                  </a:solidFill>
                  <a:ea typeface="+mj-ea"/>
                </a:rPr>
                <a:t>설치된 레일을 따라 이동</a:t>
              </a:r>
              <a:r>
                <a:rPr lang="ko-KR" altLang="en-US" sz="1800" b="1" kern="0" dirty="0">
                  <a:solidFill>
                    <a:schemeClr val="tx1"/>
                  </a:solidFill>
                  <a:ea typeface="+mj-ea"/>
                </a:rPr>
                <a:t>하게 끔 한다</a:t>
              </a:r>
              <a:r>
                <a:rPr lang="en-US" altLang="ko-KR" sz="1800" b="1" kern="0" dirty="0">
                  <a:solidFill>
                    <a:schemeClr val="tx1"/>
                  </a:solidFill>
                  <a:ea typeface="+mj-ea"/>
                </a:rPr>
                <a:t>.</a:t>
              </a:r>
            </a:p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ko-KR" b="1" kern="0" dirty="0">
                <a:solidFill>
                  <a:schemeClr val="tx1"/>
                </a:solidFill>
                <a:ea typeface="+mj-ea"/>
              </a:endParaRPr>
            </a:p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800" b="1" kern="0" dirty="0">
                  <a:solidFill>
                    <a:schemeClr val="tx1"/>
                  </a:solidFill>
                  <a:ea typeface="+mj-ea"/>
                </a:rPr>
                <a:t>와이어와 다르게 </a:t>
              </a:r>
              <a:r>
                <a:rPr lang="en-US" altLang="ko-KR" sz="1800" b="1" kern="0" dirty="0">
                  <a:solidFill>
                    <a:schemeClr val="tx1"/>
                  </a:solidFill>
                  <a:ea typeface="+mj-ea"/>
                </a:rPr>
                <a:t>Q</a:t>
              </a:r>
              <a:r>
                <a:rPr lang="ko-KR" altLang="en-US" sz="1800" b="1" kern="0" dirty="0">
                  <a:solidFill>
                    <a:schemeClr val="tx1"/>
                  </a:solidFill>
                  <a:ea typeface="+mj-ea"/>
                </a:rPr>
                <a:t>를 누를 필요가 없고 해당 구조물 근처에서 점프</a:t>
              </a:r>
              <a:r>
                <a:rPr lang="en-US" altLang="ko-KR" sz="1800" b="1" kern="0" dirty="0">
                  <a:solidFill>
                    <a:schemeClr val="tx1"/>
                  </a:solidFill>
                  <a:ea typeface="+mj-ea"/>
                </a:rPr>
                <a:t>(SPACE)</a:t>
              </a:r>
              <a:r>
                <a:rPr lang="ko-KR" altLang="en-US" sz="1800" b="1" kern="0" dirty="0">
                  <a:solidFill>
                    <a:schemeClr val="tx1"/>
                  </a:solidFill>
                  <a:ea typeface="+mj-ea"/>
                </a:rPr>
                <a:t>한 뒤 클릭하면 이동할 수 있게 된다</a:t>
              </a:r>
              <a:r>
                <a:rPr lang="en-US" altLang="ko-KR" sz="1800" b="1" kern="0" dirty="0">
                  <a:solidFill>
                    <a:schemeClr val="tx1"/>
                  </a:solidFill>
                  <a:ea typeface="+mj-ea"/>
                </a:rPr>
                <a:t>.</a:t>
              </a: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7D0E2769-DC27-6A34-3F29-B82C2157CB6A}"/>
                </a:ext>
              </a:extLst>
            </p:cNvPr>
            <p:cNvSpPr/>
            <p:nvPr/>
          </p:nvSpPr>
          <p:spPr>
            <a:xfrm>
              <a:off x="6552580" y="4373371"/>
              <a:ext cx="1476164" cy="23575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레일 이동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1375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49D56E-0F72-4701-9FF0-392D650D7967}"/>
              </a:ext>
            </a:extLst>
          </p:cNvPr>
          <p:cNvCxnSpPr>
            <a:cxnSpLocks/>
          </p:cNvCxnSpPr>
          <p:nvPr/>
        </p:nvCxnSpPr>
        <p:spPr>
          <a:xfrm flipH="1">
            <a:off x="7448972" y="-50650"/>
            <a:ext cx="2155625" cy="3744416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A767FA-B8C1-4FF0-AEB1-51288DF6E593}"/>
              </a:ext>
            </a:extLst>
          </p:cNvPr>
          <p:cNvCxnSpPr>
            <a:cxnSpLocks/>
          </p:cNvCxnSpPr>
          <p:nvPr/>
        </p:nvCxnSpPr>
        <p:spPr>
          <a:xfrm flipH="1" flipV="1">
            <a:off x="3567760" y="1999328"/>
            <a:ext cx="2089797" cy="3630069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E6DCD4-0167-43A4-B832-D6DAB7B1854D}"/>
              </a:ext>
            </a:extLst>
          </p:cNvPr>
          <p:cNvGrpSpPr/>
          <p:nvPr/>
        </p:nvGrpSpPr>
        <p:grpSpPr>
          <a:xfrm>
            <a:off x="3941004" y="2756172"/>
            <a:ext cx="2041446" cy="1972740"/>
            <a:chOff x="3048194" y="1816517"/>
            <a:chExt cx="3827065" cy="369826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D409B3F-D98A-4DC3-9059-8B1CEFEEF94D}"/>
                </a:ext>
              </a:extLst>
            </p:cNvPr>
            <p:cNvGrpSpPr/>
            <p:nvPr/>
          </p:nvGrpSpPr>
          <p:grpSpPr>
            <a:xfrm>
              <a:off x="3048194" y="1816517"/>
              <a:ext cx="3827065" cy="3698265"/>
              <a:chOff x="2646352" y="1416200"/>
              <a:chExt cx="4630748" cy="4474900"/>
            </a:xfrm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777A22D8-5D1F-48F5-9100-17D2DB330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352" y="1869190"/>
                <a:ext cx="4630748" cy="4021910"/>
              </a:xfrm>
              <a:custGeom>
                <a:avLst/>
                <a:gdLst>
                  <a:gd name="T0" fmla="*/ 352 w 4050"/>
                  <a:gd name="T1" fmla="*/ 0 h 3508"/>
                  <a:gd name="T2" fmla="*/ 0 w 4050"/>
                  <a:gd name="T3" fmla="*/ 610 h 3508"/>
                  <a:gd name="T4" fmla="*/ 1673 w 4050"/>
                  <a:gd name="T5" fmla="*/ 3508 h 3508"/>
                  <a:gd name="T6" fmla="*/ 2377 w 4050"/>
                  <a:gd name="T7" fmla="*/ 3508 h 3508"/>
                  <a:gd name="T8" fmla="*/ 4050 w 4050"/>
                  <a:gd name="T9" fmla="*/ 610 h 3508"/>
                  <a:gd name="T10" fmla="*/ 3698 w 4050"/>
                  <a:gd name="T11" fmla="*/ 0 h 3508"/>
                  <a:gd name="T12" fmla="*/ 352 w 4050"/>
                  <a:gd name="T13" fmla="*/ 0 h 3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50" h="3508">
                    <a:moveTo>
                      <a:pt x="352" y="0"/>
                    </a:moveTo>
                    <a:cubicBezTo>
                      <a:pt x="196" y="271"/>
                      <a:pt x="157" y="339"/>
                      <a:pt x="0" y="610"/>
                    </a:cubicBezTo>
                    <a:cubicBezTo>
                      <a:pt x="1673" y="3508"/>
                      <a:pt x="1673" y="3508"/>
                      <a:pt x="1673" y="3508"/>
                    </a:cubicBezTo>
                    <a:cubicBezTo>
                      <a:pt x="1986" y="3508"/>
                      <a:pt x="2064" y="3508"/>
                      <a:pt x="2377" y="3508"/>
                    </a:cubicBezTo>
                    <a:cubicBezTo>
                      <a:pt x="4050" y="610"/>
                      <a:pt x="4050" y="610"/>
                      <a:pt x="4050" y="610"/>
                    </a:cubicBezTo>
                    <a:cubicBezTo>
                      <a:pt x="3894" y="339"/>
                      <a:pt x="3854" y="271"/>
                      <a:pt x="3698" y="0"/>
                    </a:cubicBezTo>
                    <a:lnTo>
                      <a:pt x="352" y="0"/>
                    </a:lnTo>
                    <a:close/>
                  </a:path>
                </a:pathLst>
              </a:cu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B7D7DBC-5C9B-44F1-A8B1-B3E87AF46225}"/>
                  </a:ext>
                </a:extLst>
              </p:cNvPr>
              <p:cNvSpPr/>
              <p:nvPr/>
            </p:nvSpPr>
            <p:spPr>
              <a:xfrm>
                <a:off x="3078480" y="1416200"/>
                <a:ext cx="3749041" cy="3749038"/>
              </a:xfrm>
              <a:prstGeom prst="ellipse">
                <a:avLst/>
              </a:pr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BF4D4E6-73AB-4AB3-95BE-7F9CD12DB5F7}"/>
                </a:ext>
              </a:extLst>
            </p:cNvPr>
            <p:cNvCxnSpPr>
              <a:cxnSpLocks/>
              <a:stCxn id="18" idx="0"/>
              <a:endCxn id="6" idx="4"/>
            </p:cNvCxnSpPr>
            <p:nvPr/>
          </p:nvCxnSpPr>
          <p:spPr>
            <a:xfrm>
              <a:off x="3380817" y="2190890"/>
              <a:ext cx="157369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0DB4ED6-4AFB-4249-B4FD-AD16C876C9AC}"/>
                </a:ext>
              </a:extLst>
            </p:cNvPr>
            <p:cNvCxnSpPr>
              <a:cxnSpLocks/>
              <a:stCxn id="18" idx="5"/>
              <a:endCxn id="6" idx="4"/>
            </p:cNvCxnSpPr>
            <p:nvPr/>
          </p:nvCxnSpPr>
          <p:spPr>
            <a:xfrm flipH="1">
              <a:off x="4954516" y="2190890"/>
              <a:ext cx="158811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3.3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구조물 상호작용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[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추가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]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593476-CAD9-440F-9EEC-96E53E086CD9}"/>
              </a:ext>
            </a:extLst>
          </p:cNvPr>
          <p:cNvSpPr txBox="1"/>
          <p:nvPr/>
        </p:nvSpPr>
        <p:spPr>
          <a:xfrm>
            <a:off x="533902" y="1249673"/>
            <a:ext cx="9046922" cy="46793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R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chemeClr val="bg1"/>
                </a:solidFill>
                <a:ea typeface="+mj-ea"/>
              </a:rPr>
              <a:t>플레이어는 맵 곳곳에 존재하는 구조물 뒤에 은</a:t>
            </a:r>
            <a:r>
              <a:rPr lang="en-US" altLang="ko-KR" sz="1600" kern="0" dirty="0">
                <a:solidFill>
                  <a:schemeClr val="bg1"/>
                </a:solidFill>
                <a:ea typeface="+mj-ea"/>
              </a:rPr>
              <a:t>/</a:t>
            </a:r>
            <a:r>
              <a:rPr lang="ko-KR" altLang="en-US" sz="1600" kern="0" dirty="0">
                <a:solidFill>
                  <a:schemeClr val="bg1"/>
                </a:solidFill>
                <a:ea typeface="+mj-ea"/>
              </a:rPr>
              <a:t>엄폐가 가능하다</a:t>
            </a:r>
            <a:r>
              <a:rPr lang="en-US" altLang="ko-KR" sz="1600" kern="0" dirty="0">
                <a:solidFill>
                  <a:schemeClr val="bg1"/>
                </a:solidFill>
                <a:ea typeface="+mj-ea"/>
              </a:rPr>
              <a:t>.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D079A5C-0487-44CB-83BE-9B2C9AC05F51}"/>
              </a:ext>
            </a:extLst>
          </p:cNvPr>
          <p:cNvSpPr txBox="1"/>
          <p:nvPr/>
        </p:nvSpPr>
        <p:spPr>
          <a:xfrm>
            <a:off x="304107" y="5349920"/>
            <a:ext cx="2736647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10,11&gt; 2</a:t>
            </a:r>
            <a:r>
              <a:rPr lang="ko-KR" altLang="en-US" sz="800" dirty="0">
                <a:solidFill>
                  <a:schemeClr val="bg1"/>
                </a:solidFill>
              </a:rPr>
              <a:t>스테이지 한정 구조물 바위와 나무 예시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540BC2-6C3E-413C-B220-FC10EDACC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03" y="2060846"/>
            <a:ext cx="2110723" cy="3289371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2EA9718-44BC-46A7-ACE0-A14AF170DB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892" y="2060848"/>
            <a:ext cx="2096229" cy="3289371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슬라이드 번호 개체 틀 2">
            <a:extLst>
              <a:ext uri="{FF2B5EF4-FFF2-40B4-BE49-F238E27FC236}">
                <a16:creationId xmlns:a16="http://schemas.microsoft.com/office/drawing/2014/main" id="{6D5ACDC3-12ED-953B-8F04-7AA63776B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21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44CA598-F769-8D8F-43C2-E0E05F8D8143}"/>
              </a:ext>
            </a:extLst>
          </p:cNvPr>
          <p:cNvGrpSpPr/>
          <p:nvPr/>
        </p:nvGrpSpPr>
        <p:grpSpPr>
          <a:xfrm>
            <a:off x="4999852" y="1920505"/>
            <a:ext cx="4666264" cy="4177587"/>
            <a:chOff x="6421219" y="5350906"/>
            <a:chExt cx="4436986" cy="2418298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C459BF4B-7EAE-1714-DE70-A9B48591F9D5}"/>
                </a:ext>
              </a:extLst>
            </p:cNvPr>
            <p:cNvSpPr/>
            <p:nvPr/>
          </p:nvSpPr>
          <p:spPr>
            <a:xfrm>
              <a:off x="6421219" y="5456453"/>
              <a:ext cx="4436986" cy="2312751"/>
            </a:xfrm>
            <a:prstGeom prst="roundRect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b="1" kern="0" dirty="0">
                  <a:solidFill>
                    <a:schemeClr val="tx1"/>
                  </a:solidFill>
                  <a:ea typeface="+mj-ea"/>
                </a:rPr>
                <a:t>각 스테이지에서는 스테이지 테마에 맞는 구조물들이 여럿 존재한다</a:t>
              </a:r>
              <a:r>
                <a:rPr lang="en-US" altLang="ko-KR" b="1" kern="0" dirty="0">
                  <a:solidFill>
                    <a:schemeClr val="tx1"/>
                  </a:solidFill>
                  <a:ea typeface="+mj-ea"/>
                </a:rPr>
                <a:t>.</a:t>
              </a:r>
            </a:p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ko-KR" b="1" kern="0" dirty="0">
                <a:solidFill>
                  <a:schemeClr val="tx1"/>
                </a:solidFill>
                <a:ea typeface="+mj-ea"/>
              </a:endParaRPr>
            </a:p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b="1" kern="0" dirty="0">
                  <a:solidFill>
                    <a:schemeClr val="tx1"/>
                  </a:solidFill>
                  <a:ea typeface="+mj-ea"/>
                </a:rPr>
                <a:t>2</a:t>
              </a:r>
              <a:r>
                <a:rPr lang="ko-KR" altLang="en-US" b="1" kern="0" dirty="0">
                  <a:solidFill>
                    <a:schemeClr val="tx1"/>
                  </a:solidFill>
                  <a:ea typeface="+mj-ea"/>
                </a:rPr>
                <a:t>스테이지에는 나무와 바위 등의 구조물들이 존재한다</a:t>
              </a:r>
              <a:r>
                <a:rPr lang="en-US" altLang="ko-KR" b="1" kern="0" dirty="0">
                  <a:solidFill>
                    <a:schemeClr val="tx1"/>
                  </a:solidFill>
                  <a:ea typeface="+mj-ea"/>
                </a:rPr>
                <a:t>.</a:t>
              </a:r>
            </a:p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ko-KR" sz="1800" b="1" kern="0" dirty="0">
                <a:solidFill>
                  <a:schemeClr val="tx1"/>
                </a:solidFill>
                <a:ea typeface="+mj-ea"/>
              </a:endParaRPr>
            </a:p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800" b="1" kern="0" dirty="0">
                  <a:solidFill>
                    <a:schemeClr val="tx1"/>
                  </a:solidFill>
                  <a:ea typeface="+mj-ea"/>
                </a:rPr>
                <a:t>또한 </a:t>
              </a:r>
              <a:r>
                <a:rPr lang="ko-KR" altLang="en-US" sz="1800" b="1" kern="0" dirty="0">
                  <a:solidFill>
                    <a:schemeClr val="accent6">
                      <a:lumMod val="75000"/>
                    </a:schemeClr>
                  </a:solidFill>
                  <a:ea typeface="+mj-ea"/>
                </a:rPr>
                <a:t>벽 뒤에 숨을 수 있고</a:t>
              </a:r>
              <a:r>
                <a:rPr lang="ko-KR" altLang="en-US" sz="1800" b="1" kern="0" dirty="0">
                  <a:solidFill>
                    <a:schemeClr val="tx1"/>
                  </a:solidFill>
                  <a:ea typeface="+mj-ea"/>
                </a:rPr>
                <a:t> 벽에 가까이서 </a:t>
              </a:r>
              <a:r>
                <a:rPr lang="en-US" altLang="ko-KR" sz="1800" b="1" kern="0" dirty="0">
                  <a:solidFill>
                    <a:schemeClr val="tx1"/>
                  </a:solidFill>
                  <a:ea typeface="+mj-ea"/>
                </a:rPr>
                <a:t>E</a:t>
              </a:r>
              <a:r>
                <a:rPr lang="ko-KR" altLang="en-US" sz="1800" b="1" kern="0" dirty="0">
                  <a:solidFill>
                    <a:schemeClr val="tx1"/>
                  </a:solidFill>
                  <a:ea typeface="+mj-ea"/>
                </a:rPr>
                <a:t>키</a:t>
              </a:r>
              <a:r>
                <a:rPr lang="en-US" altLang="ko-KR" sz="1800" b="1" kern="0" dirty="0">
                  <a:solidFill>
                    <a:schemeClr val="tx1"/>
                  </a:solidFill>
                  <a:ea typeface="+mj-ea"/>
                </a:rPr>
                <a:t>(</a:t>
              </a:r>
              <a:r>
                <a:rPr lang="ko-KR" altLang="en-US" sz="1800" b="1" kern="0" dirty="0">
                  <a:solidFill>
                    <a:schemeClr val="tx1"/>
                  </a:solidFill>
                  <a:ea typeface="+mj-ea"/>
                </a:rPr>
                <a:t>웅크리기</a:t>
              </a:r>
              <a:r>
                <a:rPr lang="en-US" altLang="ko-KR" sz="1800" b="1" kern="0" dirty="0">
                  <a:solidFill>
                    <a:schemeClr val="tx1"/>
                  </a:solidFill>
                  <a:ea typeface="+mj-ea"/>
                </a:rPr>
                <a:t>)</a:t>
              </a:r>
              <a:r>
                <a:rPr lang="ko-KR" altLang="en-US" sz="1800" b="1" kern="0" dirty="0">
                  <a:solidFill>
                    <a:schemeClr val="tx1"/>
                  </a:solidFill>
                  <a:ea typeface="+mj-ea"/>
                </a:rPr>
                <a:t>를 누를 경우 </a:t>
              </a:r>
              <a:r>
                <a:rPr lang="ko-KR" altLang="en-US" sz="1800" b="1" kern="0" dirty="0">
                  <a:solidFill>
                    <a:schemeClr val="accent6">
                      <a:lumMod val="75000"/>
                    </a:schemeClr>
                  </a:solidFill>
                  <a:ea typeface="+mj-ea"/>
                </a:rPr>
                <a:t>벽에 붙을 수 있다</a:t>
              </a:r>
              <a:r>
                <a:rPr lang="en-US" altLang="ko-KR" sz="1800" b="1" kern="0" dirty="0">
                  <a:solidFill>
                    <a:schemeClr val="accent6">
                      <a:lumMod val="75000"/>
                    </a:schemeClr>
                  </a:solidFill>
                  <a:ea typeface="+mj-ea"/>
                </a:rPr>
                <a:t>.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4F78DA64-8437-1FC0-F6BD-3A5E89779B94}"/>
                </a:ext>
              </a:extLst>
            </p:cNvPr>
            <p:cNvSpPr/>
            <p:nvPr/>
          </p:nvSpPr>
          <p:spPr>
            <a:xfrm>
              <a:off x="7944789" y="5350906"/>
              <a:ext cx="1428300" cy="211093"/>
            </a:xfrm>
            <a:prstGeom prst="roundRect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구조물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7159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49D56E-0F72-4701-9FF0-392D650D7967}"/>
              </a:ext>
            </a:extLst>
          </p:cNvPr>
          <p:cNvCxnSpPr>
            <a:cxnSpLocks/>
          </p:cNvCxnSpPr>
          <p:nvPr/>
        </p:nvCxnSpPr>
        <p:spPr>
          <a:xfrm flipH="1">
            <a:off x="4289015" y="1844824"/>
            <a:ext cx="2155625" cy="3744416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A767FA-B8C1-4FF0-AEB1-51288DF6E593}"/>
              </a:ext>
            </a:extLst>
          </p:cNvPr>
          <p:cNvCxnSpPr>
            <a:cxnSpLocks/>
          </p:cNvCxnSpPr>
          <p:nvPr/>
        </p:nvCxnSpPr>
        <p:spPr>
          <a:xfrm flipH="1" flipV="1">
            <a:off x="3567760" y="1999328"/>
            <a:ext cx="2089797" cy="3630069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E6DCD4-0167-43A4-B832-D6DAB7B1854D}"/>
              </a:ext>
            </a:extLst>
          </p:cNvPr>
          <p:cNvGrpSpPr/>
          <p:nvPr/>
        </p:nvGrpSpPr>
        <p:grpSpPr>
          <a:xfrm>
            <a:off x="3941004" y="2756172"/>
            <a:ext cx="2041446" cy="1972740"/>
            <a:chOff x="3048194" y="1816517"/>
            <a:chExt cx="3827065" cy="369826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D409B3F-D98A-4DC3-9059-8B1CEFEEF94D}"/>
                </a:ext>
              </a:extLst>
            </p:cNvPr>
            <p:cNvGrpSpPr/>
            <p:nvPr/>
          </p:nvGrpSpPr>
          <p:grpSpPr>
            <a:xfrm>
              <a:off x="3048194" y="1816517"/>
              <a:ext cx="3827065" cy="3698265"/>
              <a:chOff x="2646352" y="1416200"/>
              <a:chExt cx="4630748" cy="4474900"/>
            </a:xfrm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777A22D8-5D1F-48F5-9100-17D2DB330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352" y="1869190"/>
                <a:ext cx="4630748" cy="4021910"/>
              </a:xfrm>
              <a:custGeom>
                <a:avLst/>
                <a:gdLst>
                  <a:gd name="T0" fmla="*/ 352 w 4050"/>
                  <a:gd name="T1" fmla="*/ 0 h 3508"/>
                  <a:gd name="T2" fmla="*/ 0 w 4050"/>
                  <a:gd name="T3" fmla="*/ 610 h 3508"/>
                  <a:gd name="T4" fmla="*/ 1673 w 4050"/>
                  <a:gd name="T5" fmla="*/ 3508 h 3508"/>
                  <a:gd name="T6" fmla="*/ 2377 w 4050"/>
                  <a:gd name="T7" fmla="*/ 3508 h 3508"/>
                  <a:gd name="T8" fmla="*/ 4050 w 4050"/>
                  <a:gd name="T9" fmla="*/ 610 h 3508"/>
                  <a:gd name="T10" fmla="*/ 3698 w 4050"/>
                  <a:gd name="T11" fmla="*/ 0 h 3508"/>
                  <a:gd name="T12" fmla="*/ 352 w 4050"/>
                  <a:gd name="T13" fmla="*/ 0 h 3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50" h="3508">
                    <a:moveTo>
                      <a:pt x="352" y="0"/>
                    </a:moveTo>
                    <a:cubicBezTo>
                      <a:pt x="196" y="271"/>
                      <a:pt x="157" y="339"/>
                      <a:pt x="0" y="610"/>
                    </a:cubicBezTo>
                    <a:cubicBezTo>
                      <a:pt x="1673" y="3508"/>
                      <a:pt x="1673" y="3508"/>
                      <a:pt x="1673" y="3508"/>
                    </a:cubicBezTo>
                    <a:cubicBezTo>
                      <a:pt x="1986" y="3508"/>
                      <a:pt x="2064" y="3508"/>
                      <a:pt x="2377" y="3508"/>
                    </a:cubicBezTo>
                    <a:cubicBezTo>
                      <a:pt x="4050" y="610"/>
                      <a:pt x="4050" y="610"/>
                      <a:pt x="4050" y="610"/>
                    </a:cubicBezTo>
                    <a:cubicBezTo>
                      <a:pt x="3894" y="339"/>
                      <a:pt x="3854" y="271"/>
                      <a:pt x="3698" y="0"/>
                    </a:cubicBezTo>
                    <a:lnTo>
                      <a:pt x="352" y="0"/>
                    </a:lnTo>
                    <a:close/>
                  </a:path>
                </a:pathLst>
              </a:cu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B7D7DBC-5C9B-44F1-A8B1-B3E87AF46225}"/>
                  </a:ext>
                </a:extLst>
              </p:cNvPr>
              <p:cNvSpPr/>
              <p:nvPr/>
            </p:nvSpPr>
            <p:spPr>
              <a:xfrm>
                <a:off x="3078480" y="1416200"/>
                <a:ext cx="3749041" cy="3749038"/>
              </a:xfrm>
              <a:prstGeom prst="ellipse">
                <a:avLst/>
              </a:pr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BF4D4E6-73AB-4AB3-95BE-7F9CD12DB5F7}"/>
                </a:ext>
              </a:extLst>
            </p:cNvPr>
            <p:cNvCxnSpPr>
              <a:cxnSpLocks/>
              <a:stCxn id="18" idx="0"/>
              <a:endCxn id="6" idx="4"/>
            </p:cNvCxnSpPr>
            <p:nvPr/>
          </p:nvCxnSpPr>
          <p:spPr>
            <a:xfrm>
              <a:off x="3380817" y="2190890"/>
              <a:ext cx="157369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0DB4ED6-4AFB-4249-B4FD-AD16C876C9AC}"/>
                </a:ext>
              </a:extLst>
            </p:cNvPr>
            <p:cNvCxnSpPr>
              <a:cxnSpLocks/>
              <a:stCxn id="18" idx="5"/>
              <a:endCxn id="6" idx="4"/>
            </p:cNvCxnSpPr>
            <p:nvPr/>
          </p:nvCxnSpPr>
          <p:spPr>
            <a:xfrm flipH="1">
              <a:off x="4954516" y="2190890"/>
              <a:ext cx="158811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3.3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구조물 상호작용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[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추가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]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593476-CAD9-440F-9EEC-96E53E086CD9}"/>
              </a:ext>
            </a:extLst>
          </p:cNvPr>
          <p:cNvSpPr txBox="1"/>
          <p:nvPr/>
        </p:nvSpPr>
        <p:spPr>
          <a:xfrm>
            <a:off x="533902" y="1249673"/>
            <a:ext cx="9046922" cy="46793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R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chemeClr val="bg1"/>
                </a:solidFill>
                <a:ea typeface="+mj-ea"/>
              </a:rPr>
              <a:t>플레이어는 맵 곳곳에 설치된 힐 팩을 얻어 체력을 보충할 수 있다</a:t>
            </a:r>
            <a:r>
              <a:rPr lang="en-US" altLang="ko-KR" sz="1600" kern="0" dirty="0">
                <a:solidFill>
                  <a:schemeClr val="bg1"/>
                </a:solidFill>
                <a:ea typeface="+mj-ea"/>
              </a:rPr>
              <a:t>.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D079A5C-0487-44CB-83BE-9B2C9AC05F51}"/>
              </a:ext>
            </a:extLst>
          </p:cNvPr>
          <p:cNvSpPr txBox="1"/>
          <p:nvPr/>
        </p:nvSpPr>
        <p:spPr>
          <a:xfrm>
            <a:off x="301624" y="5350219"/>
            <a:ext cx="2690160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12&gt; </a:t>
            </a:r>
            <a:r>
              <a:rPr lang="ko-KR" altLang="en-US" sz="800" dirty="0">
                <a:solidFill>
                  <a:schemeClr val="bg1"/>
                </a:solidFill>
              </a:rPr>
              <a:t>스테이지 인</a:t>
            </a:r>
            <a:r>
              <a:rPr lang="en-US" altLang="ko-KR" sz="800" dirty="0">
                <a:solidFill>
                  <a:schemeClr val="bg1"/>
                </a:solidFill>
              </a:rPr>
              <a:t>-</a:t>
            </a:r>
            <a:r>
              <a:rPr lang="ko-KR" altLang="en-US" sz="800" dirty="0">
                <a:solidFill>
                  <a:schemeClr val="bg1"/>
                </a:solidFill>
              </a:rPr>
              <a:t>게임 내 구급상자 이미지 예시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99C2B34-FFDC-44B0-8282-7CD54F3577B0}"/>
              </a:ext>
            </a:extLst>
          </p:cNvPr>
          <p:cNvGrpSpPr/>
          <p:nvPr/>
        </p:nvGrpSpPr>
        <p:grpSpPr>
          <a:xfrm>
            <a:off x="4999852" y="1920503"/>
            <a:ext cx="4666263" cy="4177589"/>
            <a:chOff x="5010520" y="4377341"/>
            <a:chExt cx="4585674" cy="2418300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C3937946-2C4B-40BA-B480-8E96E5D207D8}"/>
                </a:ext>
              </a:extLst>
            </p:cNvPr>
            <p:cNvSpPr/>
            <p:nvPr/>
          </p:nvSpPr>
          <p:spPr>
            <a:xfrm>
              <a:off x="5010520" y="4482889"/>
              <a:ext cx="4585674" cy="2312752"/>
            </a:xfrm>
            <a:prstGeom prst="roundRect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800" b="1" kern="0" dirty="0">
                  <a:solidFill>
                    <a:schemeClr val="tx1"/>
                  </a:solidFill>
                  <a:ea typeface="+mj-ea"/>
                </a:rPr>
                <a:t>스테이지 곳곳에 구급상자가 존재하며</a:t>
              </a:r>
              <a:r>
                <a:rPr lang="en-US" altLang="ko-KR" sz="1800" b="1" kern="0" dirty="0">
                  <a:solidFill>
                    <a:schemeClr val="tx1"/>
                  </a:solidFill>
                  <a:ea typeface="+mj-ea"/>
                </a:rPr>
                <a:t>, </a:t>
              </a:r>
              <a:r>
                <a:rPr lang="ko-KR" altLang="en-US" sz="1800" b="1" kern="0" dirty="0">
                  <a:solidFill>
                    <a:schemeClr val="tx1"/>
                  </a:solidFill>
                  <a:ea typeface="+mj-ea"/>
                </a:rPr>
                <a:t>스테이지 별 구급상자 개수가 다르다</a:t>
              </a:r>
              <a:r>
                <a:rPr lang="en-US" altLang="ko-KR" sz="1800" b="1" kern="0" dirty="0">
                  <a:solidFill>
                    <a:schemeClr val="tx1"/>
                  </a:solidFill>
                  <a:ea typeface="+mj-ea"/>
                </a:rPr>
                <a:t>.</a:t>
              </a:r>
            </a:p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b="1" kern="0" dirty="0">
                  <a:solidFill>
                    <a:schemeClr val="accent6">
                      <a:lumMod val="75000"/>
                    </a:schemeClr>
                  </a:solidFill>
                  <a:ea typeface="+mj-ea"/>
                </a:rPr>
                <a:t>상자 위치로 갔을 때 자동으로 회복</a:t>
              </a:r>
              <a:r>
                <a:rPr lang="ko-KR" altLang="en-US" b="1" kern="0" dirty="0">
                  <a:solidFill>
                    <a:schemeClr val="tx1"/>
                  </a:solidFill>
                  <a:ea typeface="+mj-ea"/>
                </a:rPr>
                <a:t>된다</a:t>
              </a:r>
              <a:r>
                <a:rPr lang="en-US" altLang="ko-KR" b="1" kern="0" dirty="0">
                  <a:solidFill>
                    <a:schemeClr val="tx1"/>
                  </a:solidFill>
                  <a:ea typeface="+mj-ea"/>
                </a:rPr>
                <a:t>.</a:t>
              </a:r>
            </a:p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b="1" kern="0" dirty="0">
                  <a:solidFill>
                    <a:schemeClr val="tx1"/>
                  </a:solidFill>
                  <a:ea typeface="+mj-ea"/>
                </a:rPr>
                <a:t>스테이지 마다 회복하는 체력이 차이가 있다</a:t>
              </a:r>
              <a:r>
                <a:rPr lang="en-US" altLang="ko-KR" b="1" kern="0" dirty="0">
                  <a:solidFill>
                    <a:schemeClr val="tx1"/>
                  </a:solidFill>
                  <a:ea typeface="+mj-ea"/>
                </a:rPr>
                <a:t>.</a:t>
              </a: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FD391C2D-62D0-4042-8DBA-35A4BACF24FF}"/>
                </a:ext>
              </a:extLst>
            </p:cNvPr>
            <p:cNvSpPr/>
            <p:nvPr/>
          </p:nvSpPr>
          <p:spPr>
            <a:xfrm>
              <a:off x="6585144" y="4377341"/>
              <a:ext cx="1476164" cy="211095"/>
            </a:xfrm>
            <a:prstGeom prst="roundRect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구급상자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A18ACB1-8393-47E5-A180-9BF6A6864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4" y="2060848"/>
            <a:ext cx="4227496" cy="3289371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E29F9808-A0E1-1D73-1988-55B3AC69E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22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8907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49D56E-0F72-4701-9FF0-392D650D7967}"/>
              </a:ext>
            </a:extLst>
          </p:cNvPr>
          <p:cNvCxnSpPr>
            <a:cxnSpLocks/>
          </p:cNvCxnSpPr>
          <p:nvPr/>
        </p:nvCxnSpPr>
        <p:spPr>
          <a:xfrm flipH="1">
            <a:off x="4289015" y="1844824"/>
            <a:ext cx="2155625" cy="3744416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A767FA-B8C1-4FF0-AEB1-51288DF6E593}"/>
              </a:ext>
            </a:extLst>
          </p:cNvPr>
          <p:cNvCxnSpPr>
            <a:cxnSpLocks/>
          </p:cNvCxnSpPr>
          <p:nvPr/>
        </p:nvCxnSpPr>
        <p:spPr>
          <a:xfrm flipH="1" flipV="1">
            <a:off x="3567760" y="1999328"/>
            <a:ext cx="2089797" cy="3630069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E6DCD4-0167-43A4-B832-D6DAB7B1854D}"/>
              </a:ext>
            </a:extLst>
          </p:cNvPr>
          <p:cNvGrpSpPr/>
          <p:nvPr/>
        </p:nvGrpSpPr>
        <p:grpSpPr>
          <a:xfrm>
            <a:off x="3941004" y="2756172"/>
            <a:ext cx="2041446" cy="1972740"/>
            <a:chOff x="3048194" y="1816517"/>
            <a:chExt cx="3827065" cy="369826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D409B3F-D98A-4DC3-9059-8B1CEFEEF94D}"/>
                </a:ext>
              </a:extLst>
            </p:cNvPr>
            <p:cNvGrpSpPr/>
            <p:nvPr/>
          </p:nvGrpSpPr>
          <p:grpSpPr>
            <a:xfrm>
              <a:off x="3048194" y="1816517"/>
              <a:ext cx="3827065" cy="3698265"/>
              <a:chOff x="2646352" y="1416200"/>
              <a:chExt cx="4630748" cy="4474900"/>
            </a:xfrm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777A22D8-5D1F-48F5-9100-17D2DB330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352" y="1869190"/>
                <a:ext cx="4630748" cy="4021910"/>
              </a:xfrm>
              <a:custGeom>
                <a:avLst/>
                <a:gdLst>
                  <a:gd name="T0" fmla="*/ 352 w 4050"/>
                  <a:gd name="T1" fmla="*/ 0 h 3508"/>
                  <a:gd name="T2" fmla="*/ 0 w 4050"/>
                  <a:gd name="T3" fmla="*/ 610 h 3508"/>
                  <a:gd name="T4" fmla="*/ 1673 w 4050"/>
                  <a:gd name="T5" fmla="*/ 3508 h 3508"/>
                  <a:gd name="T6" fmla="*/ 2377 w 4050"/>
                  <a:gd name="T7" fmla="*/ 3508 h 3508"/>
                  <a:gd name="T8" fmla="*/ 4050 w 4050"/>
                  <a:gd name="T9" fmla="*/ 610 h 3508"/>
                  <a:gd name="T10" fmla="*/ 3698 w 4050"/>
                  <a:gd name="T11" fmla="*/ 0 h 3508"/>
                  <a:gd name="T12" fmla="*/ 352 w 4050"/>
                  <a:gd name="T13" fmla="*/ 0 h 3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50" h="3508">
                    <a:moveTo>
                      <a:pt x="352" y="0"/>
                    </a:moveTo>
                    <a:cubicBezTo>
                      <a:pt x="196" y="271"/>
                      <a:pt x="157" y="339"/>
                      <a:pt x="0" y="610"/>
                    </a:cubicBezTo>
                    <a:cubicBezTo>
                      <a:pt x="1673" y="3508"/>
                      <a:pt x="1673" y="3508"/>
                      <a:pt x="1673" y="3508"/>
                    </a:cubicBezTo>
                    <a:cubicBezTo>
                      <a:pt x="1986" y="3508"/>
                      <a:pt x="2064" y="3508"/>
                      <a:pt x="2377" y="3508"/>
                    </a:cubicBezTo>
                    <a:cubicBezTo>
                      <a:pt x="4050" y="610"/>
                      <a:pt x="4050" y="610"/>
                      <a:pt x="4050" y="610"/>
                    </a:cubicBezTo>
                    <a:cubicBezTo>
                      <a:pt x="3894" y="339"/>
                      <a:pt x="3854" y="271"/>
                      <a:pt x="3698" y="0"/>
                    </a:cubicBezTo>
                    <a:lnTo>
                      <a:pt x="352" y="0"/>
                    </a:lnTo>
                    <a:close/>
                  </a:path>
                </a:pathLst>
              </a:cu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B7D7DBC-5C9B-44F1-A8B1-B3E87AF46225}"/>
                  </a:ext>
                </a:extLst>
              </p:cNvPr>
              <p:cNvSpPr/>
              <p:nvPr/>
            </p:nvSpPr>
            <p:spPr>
              <a:xfrm>
                <a:off x="3078480" y="1416200"/>
                <a:ext cx="3749041" cy="3749038"/>
              </a:xfrm>
              <a:prstGeom prst="ellipse">
                <a:avLst/>
              </a:pr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BF4D4E6-73AB-4AB3-95BE-7F9CD12DB5F7}"/>
                </a:ext>
              </a:extLst>
            </p:cNvPr>
            <p:cNvCxnSpPr>
              <a:cxnSpLocks/>
              <a:stCxn id="18" idx="0"/>
              <a:endCxn id="6" idx="4"/>
            </p:cNvCxnSpPr>
            <p:nvPr/>
          </p:nvCxnSpPr>
          <p:spPr>
            <a:xfrm>
              <a:off x="3380817" y="2190890"/>
              <a:ext cx="157369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0DB4ED6-4AFB-4249-B4FD-AD16C876C9AC}"/>
                </a:ext>
              </a:extLst>
            </p:cNvPr>
            <p:cNvCxnSpPr>
              <a:cxnSpLocks/>
              <a:stCxn id="18" idx="5"/>
              <a:endCxn id="6" idx="4"/>
            </p:cNvCxnSpPr>
            <p:nvPr/>
          </p:nvCxnSpPr>
          <p:spPr>
            <a:xfrm flipH="1">
              <a:off x="4954516" y="2190890"/>
              <a:ext cx="158811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3.3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구조물 상호작용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[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추가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]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593476-CAD9-440F-9EEC-96E53E086CD9}"/>
              </a:ext>
            </a:extLst>
          </p:cNvPr>
          <p:cNvSpPr txBox="1"/>
          <p:nvPr/>
        </p:nvSpPr>
        <p:spPr>
          <a:xfrm>
            <a:off x="560512" y="1158387"/>
            <a:ext cx="9046922" cy="46793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R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chemeClr val="bg1"/>
                </a:solidFill>
                <a:ea typeface="+mj-ea"/>
              </a:rPr>
              <a:t>플레이어는 맵 곳곳에 설치된 나무상자를 열어 사용 아이템을 얻을 수 있다</a:t>
            </a:r>
            <a:r>
              <a:rPr lang="en-US" altLang="ko-KR" sz="1600" kern="0" dirty="0">
                <a:solidFill>
                  <a:schemeClr val="bg1"/>
                </a:solidFill>
                <a:ea typeface="+mj-ea"/>
              </a:rPr>
              <a:t>.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026EF33C-FB49-889F-7029-ADC698B6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23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59D45D6-F544-1D3F-F23B-6120E273DF69}"/>
              </a:ext>
            </a:extLst>
          </p:cNvPr>
          <p:cNvGrpSpPr/>
          <p:nvPr/>
        </p:nvGrpSpPr>
        <p:grpSpPr>
          <a:xfrm>
            <a:off x="4999852" y="1920503"/>
            <a:ext cx="4666263" cy="4177589"/>
            <a:chOff x="5298807" y="4220265"/>
            <a:chExt cx="4272012" cy="2410822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86B6D57B-C8C8-19F5-E2B3-8E0E6DBA12D5}"/>
                </a:ext>
              </a:extLst>
            </p:cNvPr>
            <p:cNvSpPr/>
            <p:nvPr/>
          </p:nvSpPr>
          <p:spPr>
            <a:xfrm>
              <a:off x="5298807" y="4325488"/>
              <a:ext cx="4272012" cy="2305599"/>
            </a:xfrm>
            <a:prstGeom prst="roundRect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800" b="1" kern="0" dirty="0">
                  <a:solidFill>
                    <a:schemeClr val="tx1"/>
                  </a:solidFill>
                  <a:ea typeface="+mj-ea"/>
                </a:rPr>
                <a:t>스테이지 곳곳에 나무상자가 존재하며</a:t>
              </a:r>
              <a:r>
                <a:rPr lang="en-US" altLang="ko-KR" sz="1800" b="1" kern="0" dirty="0">
                  <a:solidFill>
                    <a:schemeClr val="tx1"/>
                  </a:solidFill>
                  <a:ea typeface="+mj-ea"/>
                </a:rPr>
                <a:t>, </a:t>
              </a:r>
            </a:p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800" b="1" kern="0" dirty="0">
                  <a:solidFill>
                    <a:schemeClr val="tx1"/>
                  </a:solidFill>
                  <a:ea typeface="+mj-ea"/>
                </a:rPr>
                <a:t>스테이지 별 나무상자 개수가 다르다</a:t>
              </a:r>
              <a:r>
                <a:rPr lang="en-US" altLang="ko-KR" sz="1800" b="1" kern="0" dirty="0">
                  <a:solidFill>
                    <a:schemeClr val="tx1"/>
                  </a:solidFill>
                  <a:ea typeface="+mj-ea"/>
                </a:rPr>
                <a:t>.</a:t>
              </a:r>
            </a:p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b="1" kern="0" dirty="0">
                  <a:solidFill>
                    <a:schemeClr val="tx1"/>
                  </a:solidFill>
                  <a:ea typeface="+mj-ea"/>
                </a:rPr>
                <a:t>상자 앞 위치로 가서 마우스 좌 클릭 할 때 상자가 열리게 된다</a:t>
              </a:r>
              <a:r>
                <a:rPr lang="en-US" altLang="ko-KR" b="1" kern="0" dirty="0">
                  <a:solidFill>
                    <a:schemeClr val="tx1"/>
                  </a:solidFill>
                  <a:ea typeface="+mj-ea"/>
                </a:rPr>
                <a:t>.</a:t>
              </a:r>
            </a:p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800" b="1" kern="0" dirty="0">
                  <a:solidFill>
                    <a:schemeClr val="tx1"/>
                  </a:solidFill>
                  <a:ea typeface="+mj-ea"/>
                </a:rPr>
                <a:t>연 상자의 아이템은 </a:t>
              </a:r>
              <a:r>
                <a:rPr lang="ko-KR" altLang="en-US" sz="1800" b="1" kern="0" dirty="0">
                  <a:solidFill>
                    <a:schemeClr val="accent6">
                      <a:lumMod val="75000"/>
                    </a:schemeClr>
                  </a:solidFill>
                  <a:ea typeface="+mj-ea"/>
                </a:rPr>
                <a:t>자동적으로 </a:t>
              </a:r>
              <a:r>
                <a:rPr lang="ko-KR" altLang="en-US" b="1" kern="0" dirty="0">
                  <a:solidFill>
                    <a:schemeClr val="accent6">
                      <a:lumMod val="75000"/>
                    </a:schemeClr>
                  </a:solidFill>
                  <a:ea typeface="+mj-ea"/>
                </a:rPr>
                <a:t>사용 아이템 창으로 들어가게 된다</a:t>
              </a:r>
              <a:r>
                <a:rPr lang="en-US" altLang="ko-KR" b="1" kern="0" dirty="0">
                  <a:solidFill>
                    <a:schemeClr val="accent6">
                      <a:lumMod val="75000"/>
                    </a:schemeClr>
                  </a:solidFill>
                  <a:ea typeface="+mj-ea"/>
                </a:rPr>
                <a:t>.</a:t>
              </a:r>
              <a:endParaRPr lang="en-US" altLang="ko-KR" sz="1800" b="1" kern="0" dirty="0">
                <a:solidFill>
                  <a:schemeClr val="accent6">
                    <a:lumMod val="75000"/>
                  </a:schemeClr>
                </a:solidFill>
                <a:ea typeface="+mj-ea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8B3B2171-7820-5D6D-86F3-BD6818EBB38B}"/>
                </a:ext>
              </a:extLst>
            </p:cNvPr>
            <p:cNvSpPr/>
            <p:nvPr/>
          </p:nvSpPr>
          <p:spPr>
            <a:xfrm>
              <a:off x="6765727" y="4220265"/>
              <a:ext cx="1375194" cy="210442"/>
            </a:xfrm>
            <a:prstGeom prst="roundRect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나무상자</a:t>
              </a: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6A31F5C7-F47C-91A8-C7FC-5645B9748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70688" y="1591784"/>
            <a:ext cx="3289371" cy="4227496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5B488BC-A20A-58C4-FCE9-8B53DA7B32CB}"/>
              </a:ext>
            </a:extLst>
          </p:cNvPr>
          <p:cNvSpPr txBox="1"/>
          <p:nvPr/>
        </p:nvSpPr>
        <p:spPr>
          <a:xfrm>
            <a:off x="301624" y="5350219"/>
            <a:ext cx="2416046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13&gt; </a:t>
            </a:r>
            <a:r>
              <a:rPr lang="ko-KR" altLang="en-US" sz="800" dirty="0">
                <a:solidFill>
                  <a:schemeClr val="bg1"/>
                </a:solidFill>
              </a:rPr>
              <a:t>스테이지 인</a:t>
            </a:r>
            <a:r>
              <a:rPr lang="en-US" altLang="ko-KR" sz="800" dirty="0">
                <a:solidFill>
                  <a:schemeClr val="bg1"/>
                </a:solidFill>
              </a:rPr>
              <a:t>-</a:t>
            </a:r>
            <a:r>
              <a:rPr lang="ko-KR" altLang="en-US" sz="800" dirty="0">
                <a:solidFill>
                  <a:schemeClr val="bg1"/>
                </a:solidFill>
              </a:rPr>
              <a:t>게임 내 나무상자 이미지 예시</a:t>
            </a:r>
          </a:p>
        </p:txBody>
      </p:sp>
    </p:spTree>
    <p:extLst>
      <p:ext uri="{BB962C8B-B14F-4D97-AF65-F5344CB8AC3E}">
        <p14:creationId xmlns:p14="http://schemas.microsoft.com/office/powerpoint/2010/main" val="3568705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49D56E-0F72-4701-9FF0-392D650D7967}"/>
              </a:ext>
            </a:extLst>
          </p:cNvPr>
          <p:cNvCxnSpPr>
            <a:cxnSpLocks/>
          </p:cNvCxnSpPr>
          <p:nvPr/>
        </p:nvCxnSpPr>
        <p:spPr>
          <a:xfrm flipH="1">
            <a:off x="4289015" y="1844824"/>
            <a:ext cx="2155625" cy="3744416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A767FA-B8C1-4FF0-AEB1-51288DF6E593}"/>
              </a:ext>
            </a:extLst>
          </p:cNvPr>
          <p:cNvCxnSpPr>
            <a:cxnSpLocks/>
          </p:cNvCxnSpPr>
          <p:nvPr/>
        </p:nvCxnSpPr>
        <p:spPr>
          <a:xfrm flipH="1" flipV="1">
            <a:off x="3567760" y="1999328"/>
            <a:ext cx="2089797" cy="3630069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E6DCD4-0167-43A4-B832-D6DAB7B1854D}"/>
              </a:ext>
            </a:extLst>
          </p:cNvPr>
          <p:cNvGrpSpPr/>
          <p:nvPr/>
        </p:nvGrpSpPr>
        <p:grpSpPr>
          <a:xfrm>
            <a:off x="3941004" y="2756172"/>
            <a:ext cx="2041446" cy="1972740"/>
            <a:chOff x="3048194" y="1816517"/>
            <a:chExt cx="3827065" cy="369826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D409B3F-D98A-4DC3-9059-8B1CEFEEF94D}"/>
                </a:ext>
              </a:extLst>
            </p:cNvPr>
            <p:cNvGrpSpPr/>
            <p:nvPr/>
          </p:nvGrpSpPr>
          <p:grpSpPr>
            <a:xfrm>
              <a:off x="3048194" y="1816517"/>
              <a:ext cx="3827065" cy="3698265"/>
              <a:chOff x="2646352" y="1416200"/>
              <a:chExt cx="4630748" cy="4474900"/>
            </a:xfrm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777A22D8-5D1F-48F5-9100-17D2DB330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352" y="1869190"/>
                <a:ext cx="4630748" cy="4021910"/>
              </a:xfrm>
              <a:custGeom>
                <a:avLst/>
                <a:gdLst>
                  <a:gd name="T0" fmla="*/ 352 w 4050"/>
                  <a:gd name="T1" fmla="*/ 0 h 3508"/>
                  <a:gd name="T2" fmla="*/ 0 w 4050"/>
                  <a:gd name="T3" fmla="*/ 610 h 3508"/>
                  <a:gd name="T4" fmla="*/ 1673 w 4050"/>
                  <a:gd name="T5" fmla="*/ 3508 h 3508"/>
                  <a:gd name="T6" fmla="*/ 2377 w 4050"/>
                  <a:gd name="T7" fmla="*/ 3508 h 3508"/>
                  <a:gd name="T8" fmla="*/ 4050 w 4050"/>
                  <a:gd name="T9" fmla="*/ 610 h 3508"/>
                  <a:gd name="T10" fmla="*/ 3698 w 4050"/>
                  <a:gd name="T11" fmla="*/ 0 h 3508"/>
                  <a:gd name="T12" fmla="*/ 352 w 4050"/>
                  <a:gd name="T13" fmla="*/ 0 h 3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50" h="3508">
                    <a:moveTo>
                      <a:pt x="352" y="0"/>
                    </a:moveTo>
                    <a:cubicBezTo>
                      <a:pt x="196" y="271"/>
                      <a:pt x="157" y="339"/>
                      <a:pt x="0" y="610"/>
                    </a:cubicBezTo>
                    <a:cubicBezTo>
                      <a:pt x="1673" y="3508"/>
                      <a:pt x="1673" y="3508"/>
                      <a:pt x="1673" y="3508"/>
                    </a:cubicBezTo>
                    <a:cubicBezTo>
                      <a:pt x="1986" y="3508"/>
                      <a:pt x="2064" y="3508"/>
                      <a:pt x="2377" y="3508"/>
                    </a:cubicBezTo>
                    <a:cubicBezTo>
                      <a:pt x="4050" y="610"/>
                      <a:pt x="4050" y="610"/>
                      <a:pt x="4050" y="610"/>
                    </a:cubicBezTo>
                    <a:cubicBezTo>
                      <a:pt x="3894" y="339"/>
                      <a:pt x="3854" y="271"/>
                      <a:pt x="3698" y="0"/>
                    </a:cubicBezTo>
                    <a:lnTo>
                      <a:pt x="352" y="0"/>
                    </a:lnTo>
                    <a:close/>
                  </a:path>
                </a:pathLst>
              </a:cu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B7D7DBC-5C9B-44F1-A8B1-B3E87AF46225}"/>
                  </a:ext>
                </a:extLst>
              </p:cNvPr>
              <p:cNvSpPr/>
              <p:nvPr/>
            </p:nvSpPr>
            <p:spPr>
              <a:xfrm>
                <a:off x="3078480" y="1416200"/>
                <a:ext cx="3749041" cy="3749038"/>
              </a:xfrm>
              <a:prstGeom prst="ellipse">
                <a:avLst/>
              </a:pr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BF4D4E6-73AB-4AB3-95BE-7F9CD12DB5F7}"/>
                </a:ext>
              </a:extLst>
            </p:cNvPr>
            <p:cNvCxnSpPr>
              <a:cxnSpLocks/>
              <a:stCxn id="18" idx="0"/>
              <a:endCxn id="6" idx="4"/>
            </p:cNvCxnSpPr>
            <p:nvPr/>
          </p:nvCxnSpPr>
          <p:spPr>
            <a:xfrm>
              <a:off x="3380817" y="2190890"/>
              <a:ext cx="157369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0DB4ED6-4AFB-4249-B4FD-AD16C876C9AC}"/>
                </a:ext>
              </a:extLst>
            </p:cNvPr>
            <p:cNvCxnSpPr>
              <a:cxnSpLocks/>
              <a:stCxn id="18" idx="5"/>
              <a:endCxn id="6" idx="4"/>
            </p:cNvCxnSpPr>
            <p:nvPr/>
          </p:nvCxnSpPr>
          <p:spPr>
            <a:xfrm flipH="1">
              <a:off x="4954516" y="2190890"/>
              <a:ext cx="158811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3.3-1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나무 상자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[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추가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]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593476-CAD9-440F-9EEC-96E53E086CD9}"/>
              </a:ext>
            </a:extLst>
          </p:cNvPr>
          <p:cNvSpPr txBox="1"/>
          <p:nvPr/>
        </p:nvSpPr>
        <p:spPr>
          <a:xfrm>
            <a:off x="533902" y="1249673"/>
            <a:ext cx="9046922" cy="46793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R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chemeClr val="bg1"/>
                </a:solidFill>
                <a:ea typeface="+mj-ea"/>
              </a:rPr>
              <a:t>나무상자 안에는 독 표창 혹은 수류탄이 존재한다</a:t>
            </a:r>
            <a:r>
              <a:rPr lang="en-US" altLang="ko-KR" sz="1600" kern="0" dirty="0">
                <a:solidFill>
                  <a:schemeClr val="bg1"/>
                </a:solidFill>
                <a:ea typeface="+mj-ea"/>
              </a:rPr>
              <a:t>.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D079A5C-0487-44CB-83BE-9B2C9AC05F51}"/>
              </a:ext>
            </a:extLst>
          </p:cNvPr>
          <p:cNvSpPr txBox="1"/>
          <p:nvPr/>
        </p:nvSpPr>
        <p:spPr>
          <a:xfrm>
            <a:off x="533902" y="5718201"/>
            <a:ext cx="1991251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14,15&gt; </a:t>
            </a:r>
            <a:r>
              <a:rPr lang="ko-KR" altLang="en-US" sz="800" dirty="0">
                <a:solidFill>
                  <a:schemeClr val="bg1"/>
                </a:solidFill>
              </a:rPr>
              <a:t>나무상자 구성 품목 예시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DC7678A-5D0B-4B0C-ADDC-7EEA533DFC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40" y="1489042"/>
            <a:ext cx="2205742" cy="22057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9B9EB67-E255-42F3-8DD8-DFA1AC5F95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88" y="3573214"/>
            <a:ext cx="1888164" cy="1885142"/>
          </a:xfrm>
          <a:prstGeom prst="rect">
            <a:avLst/>
          </a:prstGeom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E58C150-09BC-4830-A8B3-6FAF8F5BEADA}"/>
              </a:ext>
            </a:extLst>
          </p:cNvPr>
          <p:cNvSpPr/>
          <p:nvPr/>
        </p:nvSpPr>
        <p:spPr>
          <a:xfrm>
            <a:off x="3135896" y="1943016"/>
            <a:ext cx="5008872" cy="1406473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dirty="0">
                <a:solidFill>
                  <a:schemeClr val="bg1"/>
                </a:solidFill>
                <a:ea typeface="+mj-ea"/>
              </a:rPr>
              <a:t>독 표창이 </a:t>
            </a:r>
            <a:r>
              <a:rPr lang="en-US" altLang="ko-KR" sz="1800" kern="0" dirty="0">
                <a:solidFill>
                  <a:schemeClr val="bg1"/>
                </a:solidFill>
                <a:ea typeface="+mj-ea"/>
              </a:rPr>
              <a:t>5</a:t>
            </a:r>
            <a:r>
              <a:rPr lang="ko-KR" altLang="en-US" sz="1800" kern="0" dirty="0">
                <a:solidFill>
                  <a:schemeClr val="bg1"/>
                </a:solidFill>
                <a:ea typeface="+mj-ea"/>
              </a:rPr>
              <a:t>개 존재한다</a:t>
            </a:r>
            <a:r>
              <a:rPr lang="en-US" altLang="ko-KR" sz="1800" kern="0" dirty="0">
                <a:solidFill>
                  <a:schemeClr val="bg1"/>
                </a:solidFill>
                <a:ea typeface="+mj-ea"/>
              </a:rPr>
              <a:t>.</a:t>
            </a: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dirty="0">
                <a:solidFill>
                  <a:schemeClr val="bg1"/>
                </a:solidFill>
                <a:ea typeface="+mj-ea"/>
              </a:rPr>
              <a:t>4</a:t>
            </a:r>
            <a:r>
              <a:rPr lang="ko-KR" altLang="en-US" sz="1800" kern="0" dirty="0">
                <a:solidFill>
                  <a:schemeClr val="bg1"/>
                </a:solidFill>
                <a:ea typeface="+mj-ea"/>
              </a:rPr>
              <a:t>번을 누르고 좌클릭을 할 때 날라간다</a:t>
            </a:r>
            <a:r>
              <a:rPr lang="en-US" altLang="ko-KR" sz="1800" kern="0" dirty="0">
                <a:solidFill>
                  <a:schemeClr val="bg1"/>
                </a:solidFill>
                <a:ea typeface="+mj-ea"/>
              </a:rPr>
              <a:t>.</a:t>
            </a: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rgbClr val="F1A27F"/>
                </a:solidFill>
                <a:ea typeface="+mj-ea"/>
              </a:rPr>
              <a:t>적은 맞으면 즉사하게 된다</a:t>
            </a:r>
            <a:r>
              <a:rPr lang="en-US" altLang="ko-KR" kern="0" dirty="0">
                <a:solidFill>
                  <a:srgbClr val="F1A27F"/>
                </a:solidFill>
                <a:ea typeface="+mj-ea"/>
              </a:rPr>
              <a:t>.</a:t>
            </a:r>
            <a:endParaRPr lang="en-US" altLang="ko-KR" sz="1800" kern="0" dirty="0">
              <a:solidFill>
                <a:srgbClr val="F1A27F"/>
              </a:solidFill>
              <a:ea typeface="+mj-ea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4097210-FEDA-4445-8E79-5EE5293D5CF3}"/>
              </a:ext>
            </a:extLst>
          </p:cNvPr>
          <p:cNvSpPr/>
          <p:nvPr/>
        </p:nvSpPr>
        <p:spPr>
          <a:xfrm>
            <a:off x="3153121" y="3812548"/>
            <a:ext cx="5008872" cy="1752816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dirty="0">
                <a:solidFill>
                  <a:schemeClr val="bg1"/>
                </a:solidFill>
                <a:ea typeface="+mj-ea"/>
              </a:rPr>
              <a:t>수류탄이 </a:t>
            </a:r>
            <a:r>
              <a:rPr lang="en-US" altLang="ko-KR" sz="1800" kern="0" dirty="0">
                <a:solidFill>
                  <a:schemeClr val="bg1"/>
                </a:solidFill>
                <a:ea typeface="+mj-ea"/>
              </a:rPr>
              <a:t>2</a:t>
            </a:r>
            <a:r>
              <a:rPr lang="ko-KR" altLang="en-US" sz="1800" kern="0" dirty="0">
                <a:solidFill>
                  <a:schemeClr val="bg1"/>
                </a:solidFill>
                <a:ea typeface="+mj-ea"/>
              </a:rPr>
              <a:t>개 존재한다</a:t>
            </a:r>
            <a:r>
              <a:rPr lang="en-US" altLang="ko-KR" sz="1800" kern="0" dirty="0">
                <a:solidFill>
                  <a:schemeClr val="bg1"/>
                </a:solidFill>
                <a:ea typeface="+mj-ea"/>
              </a:rPr>
              <a:t>.</a:t>
            </a: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chemeClr val="bg1"/>
                </a:solidFill>
                <a:ea typeface="+mj-ea"/>
              </a:rPr>
              <a:t>4</a:t>
            </a:r>
            <a:r>
              <a:rPr lang="ko-KR" altLang="en-US" kern="0" dirty="0">
                <a:solidFill>
                  <a:schemeClr val="bg1"/>
                </a:solidFill>
                <a:ea typeface="+mj-ea"/>
              </a:rPr>
              <a:t>번을 누르고 좌클릭을 할 때 날라간다</a:t>
            </a:r>
            <a:r>
              <a:rPr lang="en-US" altLang="ko-KR" kern="0" dirty="0">
                <a:solidFill>
                  <a:schemeClr val="bg1"/>
                </a:solidFill>
                <a:ea typeface="+mj-ea"/>
              </a:rPr>
              <a:t>.</a:t>
            </a: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dirty="0">
                <a:solidFill>
                  <a:schemeClr val="bg1"/>
                </a:solidFill>
                <a:ea typeface="+mj-ea"/>
              </a:rPr>
              <a:t>던지고 나서 </a:t>
            </a:r>
            <a:r>
              <a:rPr lang="en-US" altLang="ko-KR" sz="1800" kern="0" dirty="0">
                <a:solidFill>
                  <a:srgbClr val="F1A27F"/>
                </a:solidFill>
                <a:ea typeface="+mj-ea"/>
              </a:rPr>
              <a:t>3</a:t>
            </a:r>
            <a:r>
              <a:rPr lang="ko-KR" altLang="en-US" sz="1800" kern="0" dirty="0">
                <a:solidFill>
                  <a:srgbClr val="F1A27F"/>
                </a:solidFill>
                <a:ea typeface="+mj-ea"/>
              </a:rPr>
              <a:t>초 뒤 폭발</a:t>
            </a:r>
            <a:r>
              <a:rPr lang="ko-KR" altLang="en-US" sz="1800" kern="0" dirty="0">
                <a:solidFill>
                  <a:schemeClr val="bg1"/>
                </a:solidFill>
                <a:ea typeface="+mj-ea"/>
              </a:rPr>
              <a:t>하며</a:t>
            </a:r>
            <a:r>
              <a:rPr lang="en-US" altLang="ko-KR" sz="1800" kern="0" dirty="0">
                <a:solidFill>
                  <a:schemeClr val="bg1"/>
                </a:solidFill>
                <a:ea typeface="+mj-ea"/>
              </a:rPr>
              <a:t>, </a:t>
            </a:r>
            <a:endParaRPr lang="en-US" altLang="ko-KR" kern="0" dirty="0">
              <a:solidFill>
                <a:schemeClr val="bg1"/>
              </a:solidFill>
              <a:ea typeface="+mj-ea"/>
            </a:endParaRP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dirty="0">
                <a:solidFill>
                  <a:srgbClr val="F1A27F"/>
                </a:solidFill>
                <a:ea typeface="+mj-ea"/>
              </a:rPr>
              <a:t>주변에 피해를 입힌다</a:t>
            </a:r>
            <a:r>
              <a:rPr lang="en-US" altLang="ko-KR" sz="1800" kern="0" dirty="0">
                <a:solidFill>
                  <a:srgbClr val="F1A27F"/>
                </a:solidFill>
                <a:ea typeface="+mj-ea"/>
              </a:rPr>
              <a:t>.</a:t>
            </a: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6927C405-2C04-583B-16A8-7C7890E7B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24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6233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49D56E-0F72-4701-9FF0-392D650D7967}"/>
              </a:ext>
            </a:extLst>
          </p:cNvPr>
          <p:cNvCxnSpPr>
            <a:cxnSpLocks/>
          </p:cNvCxnSpPr>
          <p:nvPr/>
        </p:nvCxnSpPr>
        <p:spPr>
          <a:xfrm flipH="1">
            <a:off x="4289015" y="1844824"/>
            <a:ext cx="2155625" cy="3744416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A767FA-B8C1-4FF0-AEB1-51288DF6E593}"/>
              </a:ext>
            </a:extLst>
          </p:cNvPr>
          <p:cNvCxnSpPr>
            <a:cxnSpLocks/>
          </p:cNvCxnSpPr>
          <p:nvPr/>
        </p:nvCxnSpPr>
        <p:spPr>
          <a:xfrm flipH="1" flipV="1">
            <a:off x="3567760" y="1999328"/>
            <a:ext cx="2089797" cy="3630069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E6DCD4-0167-43A4-B832-D6DAB7B1854D}"/>
              </a:ext>
            </a:extLst>
          </p:cNvPr>
          <p:cNvGrpSpPr/>
          <p:nvPr/>
        </p:nvGrpSpPr>
        <p:grpSpPr>
          <a:xfrm>
            <a:off x="3941004" y="2756172"/>
            <a:ext cx="2041446" cy="1972740"/>
            <a:chOff x="3048194" y="1816517"/>
            <a:chExt cx="3827065" cy="369826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D409B3F-D98A-4DC3-9059-8B1CEFEEF94D}"/>
                </a:ext>
              </a:extLst>
            </p:cNvPr>
            <p:cNvGrpSpPr/>
            <p:nvPr/>
          </p:nvGrpSpPr>
          <p:grpSpPr>
            <a:xfrm>
              <a:off x="3048194" y="1816517"/>
              <a:ext cx="3827065" cy="3698265"/>
              <a:chOff x="2646352" y="1416200"/>
              <a:chExt cx="4630748" cy="4474900"/>
            </a:xfrm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777A22D8-5D1F-48F5-9100-17D2DB330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352" y="1869190"/>
                <a:ext cx="4630748" cy="4021910"/>
              </a:xfrm>
              <a:custGeom>
                <a:avLst/>
                <a:gdLst>
                  <a:gd name="T0" fmla="*/ 352 w 4050"/>
                  <a:gd name="T1" fmla="*/ 0 h 3508"/>
                  <a:gd name="T2" fmla="*/ 0 w 4050"/>
                  <a:gd name="T3" fmla="*/ 610 h 3508"/>
                  <a:gd name="T4" fmla="*/ 1673 w 4050"/>
                  <a:gd name="T5" fmla="*/ 3508 h 3508"/>
                  <a:gd name="T6" fmla="*/ 2377 w 4050"/>
                  <a:gd name="T7" fmla="*/ 3508 h 3508"/>
                  <a:gd name="T8" fmla="*/ 4050 w 4050"/>
                  <a:gd name="T9" fmla="*/ 610 h 3508"/>
                  <a:gd name="T10" fmla="*/ 3698 w 4050"/>
                  <a:gd name="T11" fmla="*/ 0 h 3508"/>
                  <a:gd name="T12" fmla="*/ 352 w 4050"/>
                  <a:gd name="T13" fmla="*/ 0 h 3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50" h="3508">
                    <a:moveTo>
                      <a:pt x="352" y="0"/>
                    </a:moveTo>
                    <a:cubicBezTo>
                      <a:pt x="196" y="271"/>
                      <a:pt x="157" y="339"/>
                      <a:pt x="0" y="610"/>
                    </a:cubicBezTo>
                    <a:cubicBezTo>
                      <a:pt x="1673" y="3508"/>
                      <a:pt x="1673" y="3508"/>
                      <a:pt x="1673" y="3508"/>
                    </a:cubicBezTo>
                    <a:cubicBezTo>
                      <a:pt x="1986" y="3508"/>
                      <a:pt x="2064" y="3508"/>
                      <a:pt x="2377" y="3508"/>
                    </a:cubicBezTo>
                    <a:cubicBezTo>
                      <a:pt x="4050" y="610"/>
                      <a:pt x="4050" y="610"/>
                      <a:pt x="4050" y="610"/>
                    </a:cubicBezTo>
                    <a:cubicBezTo>
                      <a:pt x="3894" y="339"/>
                      <a:pt x="3854" y="271"/>
                      <a:pt x="3698" y="0"/>
                    </a:cubicBezTo>
                    <a:lnTo>
                      <a:pt x="352" y="0"/>
                    </a:lnTo>
                    <a:close/>
                  </a:path>
                </a:pathLst>
              </a:cu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B7D7DBC-5C9B-44F1-A8B1-B3E87AF46225}"/>
                  </a:ext>
                </a:extLst>
              </p:cNvPr>
              <p:cNvSpPr/>
              <p:nvPr/>
            </p:nvSpPr>
            <p:spPr>
              <a:xfrm>
                <a:off x="3078480" y="1416200"/>
                <a:ext cx="3749041" cy="3749038"/>
              </a:xfrm>
              <a:prstGeom prst="ellipse">
                <a:avLst/>
              </a:pr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BF4D4E6-73AB-4AB3-95BE-7F9CD12DB5F7}"/>
                </a:ext>
              </a:extLst>
            </p:cNvPr>
            <p:cNvCxnSpPr>
              <a:cxnSpLocks/>
              <a:stCxn id="18" idx="0"/>
              <a:endCxn id="6" idx="4"/>
            </p:cNvCxnSpPr>
            <p:nvPr/>
          </p:nvCxnSpPr>
          <p:spPr>
            <a:xfrm>
              <a:off x="3380817" y="2190890"/>
              <a:ext cx="157369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0DB4ED6-4AFB-4249-B4FD-AD16C876C9AC}"/>
                </a:ext>
              </a:extLst>
            </p:cNvPr>
            <p:cNvCxnSpPr>
              <a:cxnSpLocks/>
              <a:stCxn id="18" idx="5"/>
              <a:endCxn id="6" idx="4"/>
            </p:cNvCxnSpPr>
            <p:nvPr/>
          </p:nvCxnSpPr>
          <p:spPr>
            <a:xfrm flipH="1">
              <a:off x="4954516" y="2190890"/>
              <a:ext cx="158811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4.1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레벨 시스템 디자인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[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추가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]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D27F03A-0A6E-433D-B630-50E346D856B6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1FAEA87-65C3-4F33-8015-08D5D4F2E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23" y="1607311"/>
            <a:ext cx="9161354" cy="3643378"/>
          </a:xfrm>
          <a:prstGeom prst="rect">
            <a:avLst/>
          </a:prstGeom>
        </p:spPr>
      </p:pic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D87A9303-25D2-8506-0D2F-192C52A93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25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4820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anchor="ctr">
            <a:spAutoFit/>
          </a:bodyPr>
          <a:lstStyle/>
          <a:p>
            <a:pPr algn="ctr">
              <a:defRPr lang="ko-KR" altLang="en-US"/>
            </a:pPr>
            <a:r>
              <a:rPr lang="en-US" altLang="ko-KR" sz="1100" b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EE32C09-17E2-4F53-95C2-E2EC4C5640A4}"/>
              </a:ext>
            </a:extLst>
          </p:cNvPr>
          <p:cNvSpPr/>
          <p:nvPr/>
        </p:nvSpPr>
        <p:spPr>
          <a:xfrm>
            <a:off x="2620277" y="1436052"/>
            <a:ext cx="1872380" cy="782929"/>
          </a:xfrm>
          <a:prstGeom prst="roundRect">
            <a:avLst/>
          </a:prstGeom>
          <a:noFill/>
          <a:ln w="412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주무기 선택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8E7A82C-C4A0-4349-A8A9-1BD0D3368B06}"/>
              </a:ext>
            </a:extLst>
          </p:cNvPr>
          <p:cNvSpPr/>
          <p:nvPr/>
        </p:nvSpPr>
        <p:spPr>
          <a:xfrm>
            <a:off x="5097320" y="1436052"/>
            <a:ext cx="2736000" cy="782929"/>
          </a:xfrm>
          <a:prstGeom prst="roundRect">
            <a:avLst/>
          </a:prstGeom>
          <a:solidFill>
            <a:schemeClr val="bg1"/>
          </a:solidFill>
          <a:ln w="412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주무기에 따른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기본 </a:t>
            </a:r>
            <a:r>
              <a:rPr lang="ko-KR" altLang="en-US" b="1" dirty="0" err="1">
                <a:solidFill>
                  <a:schemeClr val="tx1"/>
                </a:solidFill>
              </a:rPr>
              <a:t>스탯</a:t>
            </a:r>
            <a:r>
              <a:rPr lang="ko-KR" altLang="en-US" b="1" dirty="0">
                <a:solidFill>
                  <a:schemeClr val="tx1"/>
                </a:solidFill>
              </a:rPr>
              <a:t> 및 공격 변화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23C2934-D90E-4D69-A2D3-C94E8792DE50}"/>
              </a:ext>
            </a:extLst>
          </p:cNvPr>
          <p:cNvCxnSpPr>
            <a:cxnSpLocks/>
            <a:stCxn id="4" idx="3"/>
            <a:endCxn id="23" idx="1"/>
          </p:cNvCxnSpPr>
          <p:nvPr/>
        </p:nvCxnSpPr>
        <p:spPr>
          <a:xfrm>
            <a:off x="4492657" y="1827517"/>
            <a:ext cx="604663" cy="0"/>
          </a:xfrm>
          <a:prstGeom prst="straightConnector1">
            <a:avLst/>
          </a:prstGeom>
          <a:ln w="41275">
            <a:solidFill>
              <a:srgbClr val="8064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A418B3E-2CAC-4707-B8B1-A2CB38CC8CA4}"/>
              </a:ext>
            </a:extLst>
          </p:cNvPr>
          <p:cNvSpPr/>
          <p:nvPr/>
        </p:nvSpPr>
        <p:spPr>
          <a:xfrm>
            <a:off x="2731157" y="1092075"/>
            <a:ext cx="1650619" cy="34767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튜토리얼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96ED0F3-D9BB-4CD7-AC4E-AE096D45879D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BA79E2E-7F9D-4E32-83C3-4A6A4906B776}"/>
              </a:ext>
            </a:extLst>
          </p:cNvPr>
          <p:cNvSpPr/>
          <p:nvPr/>
        </p:nvSpPr>
        <p:spPr>
          <a:xfrm>
            <a:off x="1021676" y="2980059"/>
            <a:ext cx="7679019" cy="2177129"/>
          </a:xfrm>
          <a:prstGeom prst="roundRect">
            <a:avLst/>
          </a:prstGeom>
          <a:noFill/>
          <a:ln w="412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장검과 단검을 사용하는 선택지를 두며 각각의 장점을 통해 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플레이어가 선택하며</a:t>
            </a:r>
            <a:r>
              <a:rPr lang="en-US" altLang="ko-KR" sz="2000" b="1" dirty="0">
                <a:solidFill>
                  <a:schemeClr val="bg1"/>
                </a:solidFill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</a:rPr>
              <a:t>플레이어 </a:t>
            </a:r>
            <a:r>
              <a:rPr lang="ko-KR" altLang="en-US" sz="2000" b="1" dirty="0" err="1">
                <a:solidFill>
                  <a:schemeClr val="bg1"/>
                </a:solidFill>
              </a:rPr>
              <a:t>스테이터스가</a:t>
            </a:r>
            <a:r>
              <a:rPr lang="ko-KR" altLang="en-US" sz="2000" b="1" dirty="0">
                <a:solidFill>
                  <a:schemeClr val="bg1"/>
                </a:solidFill>
              </a:rPr>
              <a:t> 다르다</a:t>
            </a:r>
            <a:r>
              <a:rPr lang="en-US" altLang="ko-KR" sz="2000" b="1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기본 공격은 베기와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 err="1">
                <a:solidFill>
                  <a:schemeClr val="bg1"/>
                </a:solidFill>
              </a:rPr>
              <a:t>패링이</a:t>
            </a:r>
            <a:r>
              <a:rPr lang="ko-KR" altLang="en-US" sz="2000" b="1" dirty="0">
                <a:solidFill>
                  <a:schemeClr val="bg1"/>
                </a:solidFill>
              </a:rPr>
              <a:t> 공통적으로 있다</a:t>
            </a:r>
            <a:r>
              <a:rPr lang="en-US" altLang="ko-KR" sz="2000" b="1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기본 스킬로는 구르기</a:t>
            </a:r>
            <a:r>
              <a:rPr lang="en-US" altLang="ko-KR" sz="2000" b="1" dirty="0">
                <a:solidFill>
                  <a:schemeClr val="bg1"/>
                </a:solidFill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</a:rPr>
              <a:t>대쉬가</a:t>
            </a:r>
            <a:r>
              <a:rPr lang="ko-KR" altLang="en-US" sz="2000" b="1" dirty="0">
                <a:solidFill>
                  <a:schemeClr val="bg1"/>
                </a:solidFill>
              </a:rPr>
              <a:t> 있다</a:t>
            </a:r>
            <a:r>
              <a:rPr lang="en-US" altLang="ko-KR" sz="2000" b="1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</a:rPr>
              <a:t>특수 능력은 플레이 시 각각의 무기에 맞게 스킬 얻게 된다</a:t>
            </a:r>
            <a:r>
              <a:rPr lang="en-US" altLang="ko-KR" sz="2000" b="1" dirty="0">
                <a:solidFill>
                  <a:schemeClr val="bg1"/>
                </a:solidFill>
              </a:rPr>
              <a:t>.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1C993A1-1CF3-49DE-A621-57004CBF97D1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C9E61545-F478-405A-AC47-DD4AB44CFAB4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675A71F5-30D3-4B2F-A87C-643C405DE41A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AF1260D-AF1C-4D4B-9A04-14B344A1E564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4.2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무기 시스템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[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원본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C7E976-B4A2-45E0-8E5E-CE5789CB3AAE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6980F762-EAD6-6CD2-F4AB-C1A7E2D65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26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anchor="ctr">
            <a:spAutoFit/>
          </a:bodyPr>
          <a:lstStyle/>
          <a:p>
            <a:pPr algn="ctr">
              <a:defRPr lang="ko-KR" altLang="en-US"/>
            </a:pPr>
            <a:r>
              <a:rPr lang="en-US" altLang="ko-KR" sz="1100" b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EE32C09-17E2-4F53-95C2-E2EC4C5640A4}"/>
              </a:ext>
            </a:extLst>
          </p:cNvPr>
          <p:cNvSpPr/>
          <p:nvPr/>
        </p:nvSpPr>
        <p:spPr>
          <a:xfrm>
            <a:off x="2620277" y="1436052"/>
            <a:ext cx="1872380" cy="782929"/>
          </a:xfrm>
          <a:prstGeom prst="roundRect">
            <a:avLst/>
          </a:prstGeom>
          <a:noFill/>
          <a:ln w="412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주무기 선택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8E7A82C-C4A0-4349-A8A9-1BD0D3368B06}"/>
              </a:ext>
            </a:extLst>
          </p:cNvPr>
          <p:cNvSpPr/>
          <p:nvPr/>
        </p:nvSpPr>
        <p:spPr>
          <a:xfrm>
            <a:off x="5097320" y="1436052"/>
            <a:ext cx="2736000" cy="782929"/>
          </a:xfrm>
          <a:prstGeom prst="roundRect">
            <a:avLst/>
          </a:prstGeom>
          <a:solidFill>
            <a:schemeClr val="bg1"/>
          </a:solidFill>
          <a:ln w="412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주무기에 따른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기본 </a:t>
            </a:r>
            <a:r>
              <a:rPr lang="ko-KR" altLang="en-US" b="1" dirty="0" err="1">
                <a:solidFill>
                  <a:schemeClr val="tx1"/>
                </a:solidFill>
              </a:rPr>
              <a:t>스텟</a:t>
            </a:r>
            <a:r>
              <a:rPr lang="ko-KR" altLang="en-US" b="1" dirty="0">
                <a:solidFill>
                  <a:schemeClr val="tx1"/>
                </a:solidFill>
              </a:rPr>
              <a:t> 및 공격 변화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23C2934-D90E-4D69-A2D3-C94E8792DE50}"/>
              </a:ext>
            </a:extLst>
          </p:cNvPr>
          <p:cNvCxnSpPr>
            <a:cxnSpLocks/>
            <a:stCxn id="4" idx="3"/>
            <a:endCxn id="23" idx="1"/>
          </p:cNvCxnSpPr>
          <p:nvPr/>
        </p:nvCxnSpPr>
        <p:spPr>
          <a:xfrm>
            <a:off x="4492657" y="1827517"/>
            <a:ext cx="604663" cy="0"/>
          </a:xfrm>
          <a:prstGeom prst="straightConnector1">
            <a:avLst/>
          </a:prstGeom>
          <a:ln w="41275">
            <a:solidFill>
              <a:srgbClr val="8064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A418B3E-2CAC-4707-B8B1-A2CB38CC8CA4}"/>
              </a:ext>
            </a:extLst>
          </p:cNvPr>
          <p:cNvSpPr/>
          <p:nvPr/>
        </p:nvSpPr>
        <p:spPr>
          <a:xfrm>
            <a:off x="2731157" y="1092075"/>
            <a:ext cx="1650619" cy="34767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튜토리얼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96ED0F3-D9BB-4CD7-AC4E-AE096D45879D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BA79E2E-7F9D-4E32-83C3-4A6A4906B776}"/>
              </a:ext>
            </a:extLst>
          </p:cNvPr>
          <p:cNvSpPr/>
          <p:nvPr/>
        </p:nvSpPr>
        <p:spPr>
          <a:xfrm>
            <a:off x="1021676" y="2980060"/>
            <a:ext cx="7679019" cy="1894392"/>
          </a:xfrm>
          <a:prstGeom prst="roundRect">
            <a:avLst/>
          </a:prstGeom>
          <a:noFill/>
          <a:ln w="412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장검과 단검 중에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플레이어가 선택하며</a:t>
            </a:r>
            <a:r>
              <a:rPr lang="en-US" altLang="ko-KR" sz="2000" b="1" dirty="0">
                <a:solidFill>
                  <a:schemeClr val="bg1"/>
                </a:solidFill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</a:rPr>
              <a:t>플레이어 </a:t>
            </a:r>
            <a:r>
              <a:rPr lang="ko-KR" altLang="en-US" sz="2000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스텟</a:t>
            </a:r>
            <a:r>
              <a:rPr lang="en-US" altLang="ko-KR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, </a:t>
            </a:r>
            <a:r>
              <a:rPr lang="ko-KR" altLang="en-US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스킬이 다르다</a:t>
            </a:r>
            <a:r>
              <a:rPr lang="en-US" altLang="ko-KR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</a:p>
          <a:p>
            <a:pPr algn="ctr"/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스킬과 </a:t>
            </a:r>
            <a:r>
              <a:rPr lang="ko-KR" altLang="en-US" sz="2000" b="1" dirty="0" err="1">
                <a:solidFill>
                  <a:schemeClr val="bg1"/>
                </a:solidFill>
              </a:rPr>
              <a:t>스텟</a:t>
            </a:r>
            <a:r>
              <a:rPr lang="en-US" altLang="ko-KR" sz="2000" b="1" dirty="0">
                <a:solidFill>
                  <a:schemeClr val="bg1"/>
                </a:solidFill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</a:rPr>
              <a:t>공격 모션을 제외한 </a:t>
            </a:r>
            <a:r>
              <a:rPr lang="ko-KR" alt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모든 부분은 동일하다</a:t>
            </a:r>
            <a:r>
              <a:rPr lang="en-US" altLang="ko-KR" sz="20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.</a:t>
            </a: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특수 스킬은 보스 처치 후 각각의 무기에 맞게 얻을 수 있다</a:t>
            </a:r>
            <a:r>
              <a:rPr lang="en-US" altLang="ko-KR" sz="2000" b="1" dirty="0">
                <a:solidFill>
                  <a:schemeClr val="bg1"/>
                </a:solidFill>
              </a:rPr>
              <a:t>.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1C993A1-1CF3-49DE-A621-57004CBF97D1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C9E61545-F478-405A-AC47-DD4AB44CFAB4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675A71F5-30D3-4B2F-A87C-643C405DE41A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AF1260D-AF1C-4D4B-9A04-14B344A1E564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4.2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무기 시스템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[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수정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]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7F96D7CC-0CED-DEAB-190F-3FFE29DC2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27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anchor="ctr">
            <a:spAutoFit/>
          </a:bodyPr>
          <a:lstStyle/>
          <a:p>
            <a:pPr algn="ctr">
              <a:defRPr lang="ko-KR" altLang="en-US"/>
            </a:pPr>
            <a:r>
              <a:rPr lang="en-US" altLang="ko-KR" sz="1100" b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96ED0F3-D9BB-4CD7-AC4E-AE096D45879D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4F31211B-B093-4D57-938E-6D67F292D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171" y="1460103"/>
            <a:ext cx="3366124" cy="204424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63E293D-020C-4E6C-AFA3-128FD09A2742}"/>
              </a:ext>
            </a:extLst>
          </p:cNvPr>
          <p:cNvSpPr txBox="1"/>
          <p:nvPr/>
        </p:nvSpPr>
        <p:spPr>
          <a:xfrm>
            <a:off x="1019062" y="3553814"/>
            <a:ext cx="191771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16&gt; </a:t>
            </a:r>
            <a:r>
              <a:rPr lang="ko-KR" altLang="en-US" sz="800" dirty="0">
                <a:solidFill>
                  <a:schemeClr val="bg1"/>
                </a:solidFill>
              </a:rPr>
              <a:t>장검으로 공격하는 모습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ADF2A9-0745-462E-99D5-448A691FDAAD}"/>
              </a:ext>
            </a:extLst>
          </p:cNvPr>
          <p:cNvSpPr txBox="1"/>
          <p:nvPr/>
        </p:nvSpPr>
        <p:spPr>
          <a:xfrm>
            <a:off x="1022171" y="5870923"/>
            <a:ext cx="191460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17&gt; </a:t>
            </a:r>
            <a:r>
              <a:rPr lang="ko-KR" altLang="en-US" sz="800" dirty="0">
                <a:solidFill>
                  <a:schemeClr val="bg1"/>
                </a:solidFill>
              </a:rPr>
              <a:t>단검으로 공격하는 모습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BA79E2E-7F9D-4E32-83C3-4A6A4906B776}"/>
              </a:ext>
            </a:extLst>
          </p:cNvPr>
          <p:cNvSpPr/>
          <p:nvPr/>
        </p:nvSpPr>
        <p:spPr>
          <a:xfrm>
            <a:off x="4707284" y="1480995"/>
            <a:ext cx="4746216" cy="1451716"/>
          </a:xfrm>
          <a:prstGeom prst="roundRect">
            <a:avLst/>
          </a:prstGeom>
          <a:noFill/>
          <a:ln w="4127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t"/>
          <a:lstStyle/>
          <a:p>
            <a:r>
              <a:rPr lang="ko-KR" altLang="en-US" sz="1600" dirty="0">
                <a:solidFill>
                  <a:schemeClr val="bg1"/>
                </a:solidFill>
              </a:rPr>
              <a:t>장검을 선택할 시 플레이어는 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기본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스테이터스가</a:t>
            </a:r>
            <a:r>
              <a:rPr lang="ko-KR" altLang="en-US" sz="1600" dirty="0">
                <a:solidFill>
                  <a:schemeClr val="bg1"/>
                </a:solidFill>
              </a:rPr>
              <a:t> 공격력과 체력이 높아진다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공격속도는 단검보다 느리다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공격 사거리 및 범위는 단검보다 길고 넓다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EF0DE49A-E47B-4DA9-B0F8-919836190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172" y="3765120"/>
            <a:ext cx="3366123" cy="2044248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F1C993A1-1CF3-49DE-A621-57004CBF97D1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C9E61545-F478-405A-AC47-DD4AB44CFAB4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675A71F5-30D3-4B2F-A87C-643C405DE41A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AF1260D-AF1C-4D4B-9A04-14B344A1E564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4.2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무기 시스템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[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원본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]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FC0F39C-B19E-4F6A-BBB9-A91611CD2ADB}"/>
              </a:ext>
            </a:extLst>
          </p:cNvPr>
          <p:cNvSpPr/>
          <p:nvPr/>
        </p:nvSpPr>
        <p:spPr>
          <a:xfrm>
            <a:off x="4743243" y="3765120"/>
            <a:ext cx="4746216" cy="1500082"/>
          </a:xfrm>
          <a:prstGeom prst="roundRect">
            <a:avLst/>
          </a:prstGeom>
          <a:noFill/>
          <a:ln w="4127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t"/>
          <a:lstStyle/>
          <a:p>
            <a:r>
              <a:rPr lang="ko-KR" altLang="en-US" sz="1600" dirty="0">
                <a:solidFill>
                  <a:schemeClr val="bg1"/>
                </a:solidFill>
              </a:rPr>
              <a:t>단검을 선택할 시 플레이어는 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기본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스테이터스가</a:t>
            </a:r>
            <a:r>
              <a:rPr lang="ko-KR" altLang="en-US" sz="1600" dirty="0">
                <a:solidFill>
                  <a:schemeClr val="bg1"/>
                </a:solidFill>
              </a:rPr>
              <a:t> 민첩성과 회피율이 높아진다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공격속도는 장검보다 빠르다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공격 사거리 및 범위는 장검보다 짧고 좁다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771CD5-36A1-4A5C-8FA7-39731B89E478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A290D322-3717-546C-D5CF-FB0FA489C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28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23474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anchor="ctr">
            <a:spAutoFit/>
          </a:bodyPr>
          <a:lstStyle/>
          <a:p>
            <a:pPr algn="ctr">
              <a:defRPr lang="ko-KR" altLang="en-US"/>
            </a:pPr>
            <a:r>
              <a:rPr lang="en-US" altLang="ko-KR" sz="1100" b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96ED0F3-D9BB-4CD7-AC4E-AE096D45879D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4F31211B-B093-4D57-938E-6D67F292D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704" y="1124744"/>
            <a:ext cx="3366124" cy="204424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63E293D-020C-4E6C-AFA3-128FD09A2742}"/>
              </a:ext>
            </a:extLst>
          </p:cNvPr>
          <p:cNvSpPr txBox="1"/>
          <p:nvPr/>
        </p:nvSpPr>
        <p:spPr>
          <a:xfrm>
            <a:off x="5129082" y="3164856"/>
            <a:ext cx="2056165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16&gt; </a:t>
            </a:r>
            <a:r>
              <a:rPr lang="ko-KR" altLang="en-US" sz="800" dirty="0">
                <a:solidFill>
                  <a:schemeClr val="bg1"/>
                </a:solidFill>
              </a:rPr>
              <a:t>장검으로 공격하는 모습 예시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ADF2A9-0745-462E-99D5-448A691FDAAD}"/>
              </a:ext>
            </a:extLst>
          </p:cNvPr>
          <p:cNvSpPr txBox="1"/>
          <p:nvPr/>
        </p:nvSpPr>
        <p:spPr>
          <a:xfrm>
            <a:off x="1395142" y="3164856"/>
            <a:ext cx="205616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17&gt; </a:t>
            </a:r>
            <a:r>
              <a:rPr lang="ko-KR" altLang="en-US" sz="800" dirty="0">
                <a:solidFill>
                  <a:schemeClr val="bg1"/>
                </a:solidFill>
              </a:rPr>
              <a:t>단검으로 공격하는 모습 예시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EF0DE49A-E47B-4DA9-B0F8-919836190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143" y="1144943"/>
            <a:ext cx="3366123" cy="2044248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F1C993A1-1CF3-49DE-A621-57004CBF97D1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C9E61545-F478-405A-AC47-DD4AB44CFAB4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675A71F5-30D3-4B2F-A87C-643C405DE41A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AF1260D-AF1C-4D4B-9A04-14B344A1E564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4.2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무기 시스템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[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수정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A271DE-585D-4D72-90BE-83EE12C40C1D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graphicFrame>
        <p:nvGraphicFramePr>
          <p:cNvPr id="21" name="표 10">
            <a:extLst>
              <a:ext uri="{FF2B5EF4-FFF2-40B4-BE49-F238E27FC236}">
                <a16:creationId xmlns:a16="http://schemas.microsoft.com/office/drawing/2014/main" id="{D75E4306-4DF5-4CEE-ABF7-FFE31FB538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497744"/>
              </p:ext>
            </p:extLst>
          </p:nvPr>
        </p:nvGraphicFramePr>
        <p:xfrm>
          <a:off x="308484" y="3397318"/>
          <a:ext cx="9253028" cy="3033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3420">
                  <a:extLst>
                    <a:ext uri="{9D8B030D-6E8A-4147-A177-3AD203B41FA5}">
                      <a16:colId xmlns:a16="http://schemas.microsoft.com/office/drawing/2014/main" val="2463194622"/>
                    </a:ext>
                  </a:extLst>
                </a:gridCol>
                <a:gridCol w="3674804">
                  <a:extLst>
                    <a:ext uri="{9D8B030D-6E8A-4147-A177-3AD203B41FA5}">
                      <a16:colId xmlns:a16="http://schemas.microsoft.com/office/drawing/2014/main" val="359479367"/>
                    </a:ext>
                  </a:extLst>
                </a:gridCol>
                <a:gridCol w="3674804">
                  <a:extLst>
                    <a:ext uri="{9D8B030D-6E8A-4147-A177-3AD203B41FA5}">
                      <a16:colId xmlns:a16="http://schemas.microsoft.com/office/drawing/2014/main" val="1679934841"/>
                    </a:ext>
                  </a:extLst>
                </a:gridCol>
              </a:tblGrid>
              <a:tr h="539659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단검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75000"/>
                          </a:schemeClr>
                        </a:gs>
                        <a:gs pos="100000">
                          <a:schemeClr val="accent4">
                            <a:lumMod val="60000"/>
                            <a:lumOff val="40000"/>
                          </a:scheme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장검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75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lin ang="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719013930"/>
                  </a:ext>
                </a:extLst>
              </a:tr>
              <a:tr h="5396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공격속도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초에 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번 휘두름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초에 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번 휘두름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.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673592"/>
                  </a:ext>
                </a:extLst>
              </a:tr>
              <a:tr h="5396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기본 체력 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200</a:t>
                      </a:r>
                      <a:endParaRPr lang="ko-KR" alt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기본 체력 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230</a:t>
                      </a:r>
                      <a:endParaRPr lang="ko-KR" alt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606754"/>
                  </a:ext>
                </a:extLst>
              </a:tr>
              <a:tr h="5396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이동속도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뛸 때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초당 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8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걸음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뛸 때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초당 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걸음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851511"/>
                  </a:ext>
                </a:extLst>
              </a:tr>
              <a:tr h="6638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공격 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캐릭터의 손에서 팔꿈치까지</a:t>
                      </a:r>
                      <a:endParaRPr lang="en-US" altLang="ko-KR" b="0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 길이만큼</a:t>
                      </a:r>
                      <a:endParaRPr lang="en-US" altLang="ko-KR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단검 사거리의 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배</a:t>
                      </a:r>
                      <a:endParaRPr lang="en-US" altLang="ko-KR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257065"/>
                  </a:ext>
                </a:extLst>
              </a:tr>
            </a:tbl>
          </a:graphicData>
        </a:graphic>
      </p:graphicFrame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44EB9039-2BE3-79B0-128D-DB50A28CE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29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003835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E1EB3E82-109F-4355-BB20-188C68C61807}"/>
              </a:ext>
            </a:extLst>
          </p:cNvPr>
          <p:cNvSpPr/>
          <p:nvPr/>
        </p:nvSpPr>
        <p:spPr>
          <a:xfrm>
            <a:off x="6618274" y="3326674"/>
            <a:ext cx="1897288" cy="324036"/>
          </a:xfrm>
          <a:prstGeom prst="rect">
            <a:avLst/>
          </a:prstGeom>
          <a:solidFill>
            <a:srgbClr val="FFC000">
              <a:alpha val="2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512BA70-5050-4CD7-B410-0106D6707828}"/>
              </a:ext>
            </a:extLst>
          </p:cNvPr>
          <p:cNvSpPr/>
          <p:nvPr/>
        </p:nvSpPr>
        <p:spPr>
          <a:xfrm>
            <a:off x="1667248" y="3416473"/>
            <a:ext cx="1327922" cy="324036"/>
          </a:xfrm>
          <a:prstGeom prst="rect">
            <a:avLst/>
          </a:prstGeom>
          <a:solidFill>
            <a:srgbClr val="FFC000">
              <a:alpha val="2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49D56E-0F72-4701-9FF0-392D650D7967}"/>
              </a:ext>
            </a:extLst>
          </p:cNvPr>
          <p:cNvCxnSpPr>
            <a:cxnSpLocks/>
          </p:cNvCxnSpPr>
          <p:nvPr/>
        </p:nvCxnSpPr>
        <p:spPr>
          <a:xfrm flipH="1">
            <a:off x="4289015" y="1844824"/>
            <a:ext cx="2155625" cy="3744416"/>
          </a:xfrm>
          <a:prstGeom prst="line">
            <a:avLst/>
          </a:prstGeom>
          <a:noFill/>
          <a:ln w="1588" cap="flat">
            <a:gradFill>
              <a:gsLst>
                <a:gs pos="50000">
                  <a:schemeClr val="bg1"/>
                </a:gs>
                <a:gs pos="0">
                  <a:schemeClr val="tx1"/>
                </a:gs>
                <a:gs pos="100000">
                  <a:schemeClr val="tx1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/>
        </p:spPr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A767FA-B8C1-4FF0-AEB1-51288DF6E593}"/>
              </a:ext>
            </a:extLst>
          </p:cNvPr>
          <p:cNvCxnSpPr>
            <a:cxnSpLocks/>
          </p:cNvCxnSpPr>
          <p:nvPr/>
        </p:nvCxnSpPr>
        <p:spPr>
          <a:xfrm flipH="1" flipV="1">
            <a:off x="3567760" y="1999328"/>
            <a:ext cx="2089797" cy="3630069"/>
          </a:xfrm>
          <a:prstGeom prst="line">
            <a:avLst/>
          </a:prstGeom>
          <a:noFill/>
          <a:ln w="1588" cap="flat">
            <a:gradFill>
              <a:gsLst>
                <a:gs pos="46000">
                  <a:schemeClr val="bg1"/>
                </a:gs>
                <a:gs pos="0">
                  <a:schemeClr val="tx1"/>
                </a:gs>
                <a:gs pos="100000">
                  <a:schemeClr val="tx1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/>
        </p:spPr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기획 컨셉 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E6DCD4-0167-43A4-B832-D6DAB7B1854D}"/>
              </a:ext>
            </a:extLst>
          </p:cNvPr>
          <p:cNvGrpSpPr/>
          <p:nvPr/>
        </p:nvGrpSpPr>
        <p:grpSpPr>
          <a:xfrm>
            <a:off x="3941004" y="2756172"/>
            <a:ext cx="2041446" cy="1972740"/>
            <a:chOff x="3048194" y="1816517"/>
            <a:chExt cx="3827065" cy="369826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D409B3F-D98A-4DC3-9059-8B1CEFEEF94D}"/>
                </a:ext>
              </a:extLst>
            </p:cNvPr>
            <p:cNvGrpSpPr/>
            <p:nvPr/>
          </p:nvGrpSpPr>
          <p:grpSpPr>
            <a:xfrm>
              <a:off x="3048194" y="1816517"/>
              <a:ext cx="3827065" cy="3698265"/>
              <a:chOff x="2646352" y="1416200"/>
              <a:chExt cx="4630748" cy="4474900"/>
            </a:xfrm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777A22D8-5D1F-48F5-9100-17D2DB330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352" y="1869190"/>
                <a:ext cx="4630748" cy="4021910"/>
              </a:xfrm>
              <a:custGeom>
                <a:avLst/>
                <a:gdLst>
                  <a:gd name="T0" fmla="*/ 352 w 4050"/>
                  <a:gd name="T1" fmla="*/ 0 h 3508"/>
                  <a:gd name="T2" fmla="*/ 0 w 4050"/>
                  <a:gd name="T3" fmla="*/ 610 h 3508"/>
                  <a:gd name="T4" fmla="*/ 1673 w 4050"/>
                  <a:gd name="T5" fmla="*/ 3508 h 3508"/>
                  <a:gd name="T6" fmla="*/ 2377 w 4050"/>
                  <a:gd name="T7" fmla="*/ 3508 h 3508"/>
                  <a:gd name="T8" fmla="*/ 4050 w 4050"/>
                  <a:gd name="T9" fmla="*/ 610 h 3508"/>
                  <a:gd name="T10" fmla="*/ 3698 w 4050"/>
                  <a:gd name="T11" fmla="*/ 0 h 3508"/>
                  <a:gd name="T12" fmla="*/ 352 w 4050"/>
                  <a:gd name="T13" fmla="*/ 0 h 3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50" h="3508">
                    <a:moveTo>
                      <a:pt x="352" y="0"/>
                    </a:moveTo>
                    <a:cubicBezTo>
                      <a:pt x="196" y="271"/>
                      <a:pt x="157" y="339"/>
                      <a:pt x="0" y="610"/>
                    </a:cubicBezTo>
                    <a:cubicBezTo>
                      <a:pt x="1673" y="3508"/>
                      <a:pt x="1673" y="3508"/>
                      <a:pt x="1673" y="3508"/>
                    </a:cubicBezTo>
                    <a:cubicBezTo>
                      <a:pt x="1986" y="3508"/>
                      <a:pt x="2064" y="3508"/>
                      <a:pt x="2377" y="3508"/>
                    </a:cubicBezTo>
                    <a:cubicBezTo>
                      <a:pt x="4050" y="610"/>
                      <a:pt x="4050" y="610"/>
                      <a:pt x="4050" y="610"/>
                    </a:cubicBezTo>
                    <a:cubicBezTo>
                      <a:pt x="3894" y="339"/>
                      <a:pt x="3854" y="271"/>
                      <a:pt x="3698" y="0"/>
                    </a:cubicBezTo>
                    <a:lnTo>
                      <a:pt x="352" y="0"/>
                    </a:lnTo>
                    <a:close/>
                  </a:path>
                </a:pathLst>
              </a:custGeom>
              <a:noFill/>
              <a:ln w="0" cap="flat">
                <a:gradFill>
                  <a:gsLst>
                    <a:gs pos="0">
                      <a:srgbClr val="9966FF"/>
                    </a:gs>
                    <a:gs pos="100000">
                      <a:srgbClr val="DA5054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B7D7DBC-5C9B-44F1-A8B1-B3E87AF46225}"/>
                  </a:ext>
                </a:extLst>
              </p:cNvPr>
              <p:cNvSpPr/>
              <p:nvPr/>
            </p:nvSpPr>
            <p:spPr>
              <a:xfrm>
                <a:off x="3078480" y="1416200"/>
                <a:ext cx="3749041" cy="3749038"/>
              </a:xfrm>
              <a:prstGeom prst="ellipse">
                <a:avLst/>
              </a:prstGeom>
              <a:noFill/>
              <a:ln w="0" cap="flat">
                <a:gradFill>
                  <a:gsLst>
                    <a:gs pos="0">
                      <a:srgbClr val="9966FF"/>
                    </a:gs>
                    <a:gs pos="100000">
                      <a:srgbClr val="DA5054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BF4D4E6-73AB-4AB3-95BE-7F9CD12DB5F7}"/>
                </a:ext>
              </a:extLst>
            </p:cNvPr>
            <p:cNvCxnSpPr>
              <a:cxnSpLocks/>
              <a:stCxn id="18" idx="0"/>
              <a:endCxn id="6" idx="4"/>
            </p:cNvCxnSpPr>
            <p:nvPr/>
          </p:nvCxnSpPr>
          <p:spPr>
            <a:xfrm>
              <a:off x="3380817" y="2190890"/>
              <a:ext cx="1573699" cy="2724006"/>
            </a:xfrm>
            <a:prstGeom prst="line">
              <a:avLst/>
            </a:prstGeom>
            <a:noFill/>
            <a:ln w="0" cap="flat">
              <a:gradFill>
                <a:gsLst>
                  <a:gs pos="0">
                    <a:srgbClr val="9966FF"/>
                  </a:gs>
                  <a:gs pos="100000">
                    <a:srgbClr val="DA5054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0DB4ED6-4AFB-4249-B4FD-AD16C876C9AC}"/>
                </a:ext>
              </a:extLst>
            </p:cNvPr>
            <p:cNvCxnSpPr>
              <a:cxnSpLocks/>
              <a:stCxn id="18" idx="5"/>
              <a:endCxn id="6" idx="4"/>
            </p:cNvCxnSpPr>
            <p:nvPr/>
          </p:nvCxnSpPr>
          <p:spPr>
            <a:xfrm flipH="1">
              <a:off x="4954516" y="2190890"/>
              <a:ext cx="1588119" cy="2724006"/>
            </a:xfrm>
            <a:prstGeom prst="line">
              <a:avLst/>
            </a:prstGeom>
            <a:noFill/>
            <a:ln w="0" cap="flat">
              <a:gradFill>
                <a:gsLst>
                  <a:gs pos="0">
                    <a:srgbClr val="9966FF"/>
                  </a:gs>
                  <a:gs pos="100000">
                    <a:srgbClr val="DA5054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</p:grpSp>
      <p:sp>
        <p:nvSpPr>
          <p:cNvPr id="56" name="타원 55">
            <a:extLst>
              <a:ext uri="{FF2B5EF4-FFF2-40B4-BE49-F238E27FC236}">
                <a16:creationId xmlns:a16="http://schemas.microsoft.com/office/drawing/2014/main" id="{5667D13A-4BC4-4235-AEDA-7EADFD1C9C4F}"/>
              </a:ext>
            </a:extLst>
          </p:cNvPr>
          <p:cNvSpPr/>
          <p:nvPr/>
        </p:nvSpPr>
        <p:spPr>
          <a:xfrm>
            <a:off x="7836808" y="2171039"/>
            <a:ext cx="132034" cy="132034"/>
          </a:xfrm>
          <a:prstGeom prst="ellipse">
            <a:avLst/>
          </a:prstGeom>
          <a:gradFill>
            <a:gsLst>
              <a:gs pos="0">
                <a:srgbClr val="9966FF"/>
              </a:gs>
              <a:gs pos="100000">
                <a:srgbClr val="DA5054"/>
              </a:gs>
            </a:gsLst>
            <a:lin ang="5400000" scaled="1"/>
          </a:gradFill>
          <a:ln w="1588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593476-CAD9-440F-9EEC-96E53E086CD9}"/>
              </a:ext>
            </a:extLst>
          </p:cNvPr>
          <p:cNvSpPr txBox="1"/>
          <p:nvPr/>
        </p:nvSpPr>
        <p:spPr>
          <a:xfrm>
            <a:off x="376964" y="3219753"/>
            <a:ext cx="3063546" cy="104151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자신의 선택한 무기와 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spcAft>
                <a:spcPts val="300"/>
              </a:spcAft>
              <a:buSzPct val="80000"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스킬들의 다양한 조합을 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spcAft>
                <a:spcPts val="300"/>
              </a:spcAft>
              <a:buSzPct val="80000"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맞출 수 있어서 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spcAft>
                <a:spcPts val="300"/>
              </a:spcAft>
              <a:buSzPct val="80000"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재미를 느낄 수 있다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27B39F-3439-4402-A49E-636E67847F82}"/>
              </a:ext>
            </a:extLst>
          </p:cNvPr>
          <p:cNvSpPr txBox="1"/>
          <p:nvPr/>
        </p:nvSpPr>
        <p:spPr>
          <a:xfrm>
            <a:off x="5747359" y="2953453"/>
            <a:ext cx="4211812" cy="1035826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섬세한 컨트롤과 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인칭 카메라로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spcAft>
                <a:spcPts val="300"/>
              </a:spcAft>
              <a:buSzPct val="80000"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   몰입감을 극대화 시킨다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.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7F718A1-DD48-446D-BE71-44BD0A69DA6B}"/>
              </a:ext>
            </a:extLst>
          </p:cNvPr>
          <p:cNvSpPr/>
          <p:nvPr/>
        </p:nvSpPr>
        <p:spPr>
          <a:xfrm>
            <a:off x="1980796" y="2105022"/>
            <a:ext cx="132034" cy="132034"/>
          </a:xfrm>
          <a:prstGeom prst="ellipse">
            <a:avLst/>
          </a:prstGeom>
          <a:gradFill>
            <a:gsLst>
              <a:gs pos="0">
                <a:srgbClr val="9966FF"/>
              </a:gs>
              <a:gs pos="100000">
                <a:srgbClr val="DA5054"/>
              </a:gs>
            </a:gsLst>
            <a:lin ang="5400000" scaled="1"/>
          </a:gradFill>
          <a:ln w="1588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D2B19EB-7D14-41D3-87A1-A7FD4F63B091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02ACD5A-E1B4-4495-9B51-32EAF4231DCC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67AD06F-0D87-4CB4-89A4-0C96BDC557CF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9AC20966-C04F-40C8-8787-C9CEA1A4626C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7B5CED-4321-493E-BC09-8385B5910B9F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1.1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기획 의도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[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원본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]</a:t>
            </a: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7928C992-0B9A-E1A9-271A-B78570FD3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381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49D56E-0F72-4701-9FF0-392D650D7967}"/>
              </a:ext>
            </a:extLst>
          </p:cNvPr>
          <p:cNvCxnSpPr>
            <a:cxnSpLocks/>
          </p:cNvCxnSpPr>
          <p:nvPr/>
        </p:nvCxnSpPr>
        <p:spPr>
          <a:xfrm flipH="1">
            <a:off x="4289015" y="1844824"/>
            <a:ext cx="2155625" cy="3744416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A767FA-B8C1-4FF0-AEB1-51288DF6E593}"/>
              </a:ext>
            </a:extLst>
          </p:cNvPr>
          <p:cNvCxnSpPr>
            <a:cxnSpLocks/>
          </p:cNvCxnSpPr>
          <p:nvPr/>
        </p:nvCxnSpPr>
        <p:spPr>
          <a:xfrm flipH="1" flipV="1">
            <a:off x="3567760" y="1999328"/>
            <a:ext cx="2089797" cy="3630069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E6DCD4-0167-43A4-B832-D6DAB7B1854D}"/>
              </a:ext>
            </a:extLst>
          </p:cNvPr>
          <p:cNvGrpSpPr/>
          <p:nvPr/>
        </p:nvGrpSpPr>
        <p:grpSpPr>
          <a:xfrm>
            <a:off x="3941004" y="2756172"/>
            <a:ext cx="2041446" cy="1972740"/>
            <a:chOff x="3048194" y="1816517"/>
            <a:chExt cx="3827065" cy="369826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D409B3F-D98A-4DC3-9059-8B1CEFEEF94D}"/>
                </a:ext>
              </a:extLst>
            </p:cNvPr>
            <p:cNvGrpSpPr/>
            <p:nvPr/>
          </p:nvGrpSpPr>
          <p:grpSpPr>
            <a:xfrm>
              <a:off x="3048194" y="1816517"/>
              <a:ext cx="3827065" cy="3698265"/>
              <a:chOff x="2646352" y="1416200"/>
              <a:chExt cx="4630748" cy="4474900"/>
            </a:xfrm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777A22D8-5D1F-48F5-9100-17D2DB330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352" y="1869190"/>
                <a:ext cx="4630748" cy="4021910"/>
              </a:xfrm>
              <a:custGeom>
                <a:avLst/>
                <a:gdLst>
                  <a:gd name="T0" fmla="*/ 352 w 4050"/>
                  <a:gd name="T1" fmla="*/ 0 h 3508"/>
                  <a:gd name="T2" fmla="*/ 0 w 4050"/>
                  <a:gd name="T3" fmla="*/ 610 h 3508"/>
                  <a:gd name="T4" fmla="*/ 1673 w 4050"/>
                  <a:gd name="T5" fmla="*/ 3508 h 3508"/>
                  <a:gd name="T6" fmla="*/ 2377 w 4050"/>
                  <a:gd name="T7" fmla="*/ 3508 h 3508"/>
                  <a:gd name="T8" fmla="*/ 4050 w 4050"/>
                  <a:gd name="T9" fmla="*/ 610 h 3508"/>
                  <a:gd name="T10" fmla="*/ 3698 w 4050"/>
                  <a:gd name="T11" fmla="*/ 0 h 3508"/>
                  <a:gd name="T12" fmla="*/ 352 w 4050"/>
                  <a:gd name="T13" fmla="*/ 0 h 3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50" h="3508">
                    <a:moveTo>
                      <a:pt x="352" y="0"/>
                    </a:moveTo>
                    <a:cubicBezTo>
                      <a:pt x="196" y="271"/>
                      <a:pt x="157" y="339"/>
                      <a:pt x="0" y="610"/>
                    </a:cubicBezTo>
                    <a:cubicBezTo>
                      <a:pt x="1673" y="3508"/>
                      <a:pt x="1673" y="3508"/>
                      <a:pt x="1673" y="3508"/>
                    </a:cubicBezTo>
                    <a:cubicBezTo>
                      <a:pt x="1986" y="3508"/>
                      <a:pt x="2064" y="3508"/>
                      <a:pt x="2377" y="3508"/>
                    </a:cubicBezTo>
                    <a:cubicBezTo>
                      <a:pt x="4050" y="610"/>
                      <a:pt x="4050" y="610"/>
                      <a:pt x="4050" y="610"/>
                    </a:cubicBezTo>
                    <a:cubicBezTo>
                      <a:pt x="3894" y="339"/>
                      <a:pt x="3854" y="271"/>
                      <a:pt x="3698" y="0"/>
                    </a:cubicBezTo>
                    <a:lnTo>
                      <a:pt x="352" y="0"/>
                    </a:lnTo>
                    <a:close/>
                  </a:path>
                </a:pathLst>
              </a:custGeom>
              <a:noFill/>
              <a:ln w="1588" cap="flat">
                <a:gradFill>
                  <a:gsLst>
                    <a:gs pos="100000">
                      <a:schemeClr val="accent5">
                        <a:lumMod val="60000"/>
                        <a:lumOff val="40000"/>
                      </a:schemeClr>
                    </a:gs>
                    <a:gs pos="0">
                      <a:schemeClr val="accent4">
                        <a:lumMod val="92000"/>
                        <a:lumOff val="8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B7D7DBC-5C9B-44F1-A8B1-B3E87AF46225}"/>
                  </a:ext>
                </a:extLst>
              </p:cNvPr>
              <p:cNvSpPr/>
              <p:nvPr/>
            </p:nvSpPr>
            <p:spPr>
              <a:xfrm>
                <a:off x="3078480" y="1416200"/>
                <a:ext cx="3749041" cy="3749038"/>
              </a:xfrm>
              <a:prstGeom prst="ellipse">
                <a:avLst/>
              </a:prstGeom>
              <a:noFill/>
              <a:ln w="1588" cap="flat">
                <a:gradFill>
                  <a:gsLst>
                    <a:gs pos="100000">
                      <a:schemeClr val="accent5">
                        <a:lumMod val="60000"/>
                        <a:lumOff val="40000"/>
                      </a:schemeClr>
                    </a:gs>
                    <a:gs pos="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BF4D4E6-73AB-4AB3-95BE-7F9CD12DB5F7}"/>
                </a:ext>
              </a:extLst>
            </p:cNvPr>
            <p:cNvCxnSpPr>
              <a:cxnSpLocks/>
              <a:stCxn id="18" idx="0"/>
              <a:endCxn id="6" idx="4"/>
            </p:cNvCxnSpPr>
            <p:nvPr/>
          </p:nvCxnSpPr>
          <p:spPr>
            <a:xfrm>
              <a:off x="3380817" y="2190890"/>
              <a:ext cx="157369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accent5">
                      <a:lumMod val="60000"/>
                      <a:lumOff val="40000"/>
                    </a:schemeClr>
                  </a:gs>
                  <a:gs pos="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0DB4ED6-4AFB-4249-B4FD-AD16C876C9AC}"/>
                </a:ext>
              </a:extLst>
            </p:cNvPr>
            <p:cNvCxnSpPr>
              <a:cxnSpLocks/>
              <a:stCxn id="18" idx="5"/>
              <a:endCxn id="6" idx="4"/>
            </p:cNvCxnSpPr>
            <p:nvPr/>
          </p:nvCxnSpPr>
          <p:spPr>
            <a:xfrm flipH="1">
              <a:off x="4954516" y="2190890"/>
              <a:ext cx="158811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accent5">
                      <a:lumMod val="60000"/>
                      <a:lumOff val="40000"/>
                    </a:schemeClr>
                  </a:gs>
                  <a:gs pos="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3.3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특수 스킬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[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원본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]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799ED291-433A-4950-BA0B-F3AD6D346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180" y="3230403"/>
            <a:ext cx="650720" cy="680299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6E92669-4AC1-482A-99AC-CC0842A3C867}"/>
              </a:ext>
            </a:extLst>
          </p:cNvPr>
          <p:cNvSpPr/>
          <p:nvPr/>
        </p:nvSpPr>
        <p:spPr>
          <a:xfrm>
            <a:off x="1117464" y="2486246"/>
            <a:ext cx="2625345" cy="539851"/>
          </a:xfrm>
          <a:prstGeom prst="roundRect">
            <a:avLst/>
          </a:prstGeom>
          <a:noFill/>
          <a:ln w="412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단검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61A660A-0F37-4281-AB57-2B3BA1E61871}"/>
              </a:ext>
            </a:extLst>
          </p:cNvPr>
          <p:cNvSpPr/>
          <p:nvPr/>
        </p:nvSpPr>
        <p:spPr>
          <a:xfrm>
            <a:off x="6132266" y="2504972"/>
            <a:ext cx="2656269" cy="502398"/>
          </a:xfrm>
          <a:prstGeom prst="roundRect">
            <a:avLst/>
          </a:prstGeom>
          <a:noFill/>
          <a:ln w="412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장검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A863BF7-EE60-42DA-92E2-67A4C8018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8299" y="3242865"/>
            <a:ext cx="649185" cy="68029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9D14250-FF89-4CFA-A3B9-C761B3616363}"/>
              </a:ext>
            </a:extLst>
          </p:cNvPr>
          <p:cNvSpPr txBox="1"/>
          <p:nvPr/>
        </p:nvSpPr>
        <p:spPr>
          <a:xfrm>
            <a:off x="1188589" y="4021650"/>
            <a:ext cx="262534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18,19,20&gt; </a:t>
            </a:r>
            <a:r>
              <a:rPr lang="ko-KR" altLang="en-US" sz="800" dirty="0">
                <a:solidFill>
                  <a:schemeClr val="bg1"/>
                </a:solidFill>
              </a:rPr>
              <a:t>단검의 특수 능력 아이콘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9CB9AD7-7FD4-4033-A699-E791BB48E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035" y="3222501"/>
            <a:ext cx="649185" cy="7048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DFF959D-87FA-40BB-AB63-44962E8B0AFC}"/>
              </a:ext>
            </a:extLst>
          </p:cNvPr>
          <p:cNvSpPr txBox="1"/>
          <p:nvPr/>
        </p:nvSpPr>
        <p:spPr>
          <a:xfrm>
            <a:off x="834670" y="4469289"/>
            <a:ext cx="3171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단검은 재빠르게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공격하는 것이 핵심입니다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379BA34-D6C8-41E7-8F30-58685A013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6465" y="3242864"/>
            <a:ext cx="552920" cy="58636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30E6CCA-9417-4FF2-8D06-5B68F528CA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4319" y="3221458"/>
            <a:ext cx="557574" cy="60776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C83294B-7B18-4155-BF21-E904C97C9B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5423" y="3230403"/>
            <a:ext cx="551370" cy="60776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E3BBE0E-0461-4908-AC93-9291C671543C}"/>
              </a:ext>
            </a:extLst>
          </p:cNvPr>
          <p:cNvSpPr txBox="1"/>
          <p:nvPr/>
        </p:nvSpPr>
        <p:spPr>
          <a:xfrm>
            <a:off x="6267415" y="3965942"/>
            <a:ext cx="2125903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21,22,23&gt; </a:t>
            </a:r>
            <a:r>
              <a:rPr lang="ko-KR" altLang="en-US" sz="800" dirty="0">
                <a:solidFill>
                  <a:schemeClr val="bg1"/>
                </a:solidFill>
              </a:rPr>
              <a:t>장검의 특수 능력 아이콘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7505E8-4679-4FC0-84F1-B90AF8C3AF79}"/>
              </a:ext>
            </a:extLst>
          </p:cNvPr>
          <p:cNvSpPr txBox="1"/>
          <p:nvPr/>
        </p:nvSpPr>
        <p:spPr>
          <a:xfrm>
            <a:off x="5848059" y="4369899"/>
            <a:ext cx="32415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장검은 묵직하게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공격하는 것이 핵심입니다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2EC4E1-BA67-4FF2-8077-5400A63AF8B7}"/>
              </a:ext>
            </a:extLst>
          </p:cNvPr>
          <p:cNvSpPr txBox="1"/>
          <p:nvPr/>
        </p:nvSpPr>
        <p:spPr>
          <a:xfrm>
            <a:off x="668524" y="1346148"/>
            <a:ext cx="85329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해당 스킬은 각 스테이지 보스를 잡았을 때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sz="1800" dirty="0">
                <a:solidFill>
                  <a:schemeClr val="bg1"/>
                </a:solidFill>
              </a:rPr>
              <a:t>비법서를 통해 얻게 됩니다</a:t>
            </a:r>
            <a:r>
              <a:rPr lang="en-US" altLang="ko-KR" sz="1800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altLang="ko-KR" sz="1800" dirty="0">
              <a:solidFill>
                <a:schemeClr val="bg1"/>
              </a:solidFill>
            </a:endParaRPr>
          </a:p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각각의 능력은 플레이 중 사용할 수 있으며</a:t>
            </a:r>
            <a:r>
              <a:rPr lang="en-US" altLang="ko-KR" sz="1800" dirty="0">
                <a:solidFill>
                  <a:schemeClr val="bg1"/>
                </a:solidFill>
              </a:rPr>
              <a:t>, </a:t>
            </a:r>
            <a:r>
              <a:rPr lang="ko-KR" altLang="en-US" sz="1800" dirty="0">
                <a:solidFill>
                  <a:schemeClr val="bg1"/>
                </a:solidFill>
              </a:rPr>
              <a:t>재사용 대기시간을 갖고 있습니다</a:t>
            </a:r>
            <a:r>
              <a:rPr lang="en-US" altLang="ko-KR" sz="18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881F60-B027-48D7-ACAB-43404F9BD0E3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B962EBF5-722B-86D7-5C30-3AA90BAAB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30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6687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49D56E-0F72-4701-9FF0-392D650D7967}"/>
              </a:ext>
            </a:extLst>
          </p:cNvPr>
          <p:cNvCxnSpPr>
            <a:cxnSpLocks/>
          </p:cNvCxnSpPr>
          <p:nvPr/>
        </p:nvCxnSpPr>
        <p:spPr>
          <a:xfrm flipH="1">
            <a:off x="4289015" y="1844824"/>
            <a:ext cx="2155625" cy="3744416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A767FA-B8C1-4FF0-AEB1-51288DF6E593}"/>
              </a:ext>
            </a:extLst>
          </p:cNvPr>
          <p:cNvCxnSpPr>
            <a:cxnSpLocks/>
          </p:cNvCxnSpPr>
          <p:nvPr/>
        </p:nvCxnSpPr>
        <p:spPr>
          <a:xfrm flipH="1" flipV="1">
            <a:off x="3567760" y="1999328"/>
            <a:ext cx="2089797" cy="3630069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E6DCD4-0167-43A4-B832-D6DAB7B1854D}"/>
              </a:ext>
            </a:extLst>
          </p:cNvPr>
          <p:cNvGrpSpPr/>
          <p:nvPr/>
        </p:nvGrpSpPr>
        <p:grpSpPr>
          <a:xfrm>
            <a:off x="3941004" y="2756172"/>
            <a:ext cx="2041446" cy="1972740"/>
            <a:chOff x="3048194" y="1816517"/>
            <a:chExt cx="3827065" cy="369826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D409B3F-D98A-4DC3-9059-8B1CEFEEF94D}"/>
                </a:ext>
              </a:extLst>
            </p:cNvPr>
            <p:cNvGrpSpPr/>
            <p:nvPr/>
          </p:nvGrpSpPr>
          <p:grpSpPr>
            <a:xfrm>
              <a:off x="3048194" y="1816517"/>
              <a:ext cx="3827065" cy="3698265"/>
              <a:chOff x="2646352" y="1416200"/>
              <a:chExt cx="4630748" cy="4474900"/>
            </a:xfrm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777A22D8-5D1F-48F5-9100-17D2DB330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352" y="1869190"/>
                <a:ext cx="4630748" cy="4021910"/>
              </a:xfrm>
              <a:custGeom>
                <a:avLst/>
                <a:gdLst>
                  <a:gd name="T0" fmla="*/ 352 w 4050"/>
                  <a:gd name="T1" fmla="*/ 0 h 3508"/>
                  <a:gd name="T2" fmla="*/ 0 w 4050"/>
                  <a:gd name="T3" fmla="*/ 610 h 3508"/>
                  <a:gd name="T4" fmla="*/ 1673 w 4050"/>
                  <a:gd name="T5" fmla="*/ 3508 h 3508"/>
                  <a:gd name="T6" fmla="*/ 2377 w 4050"/>
                  <a:gd name="T7" fmla="*/ 3508 h 3508"/>
                  <a:gd name="T8" fmla="*/ 4050 w 4050"/>
                  <a:gd name="T9" fmla="*/ 610 h 3508"/>
                  <a:gd name="T10" fmla="*/ 3698 w 4050"/>
                  <a:gd name="T11" fmla="*/ 0 h 3508"/>
                  <a:gd name="T12" fmla="*/ 352 w 4050"/>
                  <a:gd name="T13" fmla="*/ 0 h 3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50" h="3508">
                    <a:moveTo>
                      <a:pt x="352" y="0"/>
                    </a:moveTo>
                    <a:cubicBezTo>
                      <a:pt x="196" y="271"/>
                      <a:pt x="157" y="339"/>
                      <a:pt x="0" y="610"/>
                    </a:cubicBezTo>
                    <a:cubicBezTo>
                      <a:pt x="1673" y="3508"/>
                      <a:pt x="1673" y="3508"/>
                      <a:pt x="1673" y="3508"/>
                    </a:cubicBezTo>
                    <a:cubicBezTo>
                      <a:pt x="1986" y="3508"/>
                      <a:pt x="2064" y="3508"/>
                      <a:pt x="2377" y="3508"/>
                    </a:cubicBezTo>
                    <a:cubicBezTo>
                      <a:pt x="4050" y="610"/>
                      <a:pt x="4050" y="610"/>
                      <a:pt x="4050" y="610"/>
                    </a:cubicBezTo>
                    <a:cubicBezTo>
                      <a:pt x="3894" y="339"/>
                      <a:pt x="3854" y="271"/>
                      <a:pt x="3698" y="0"/>
                    </a:cubicBezTo>
                    <a:lnTo>
                      <a:pt x="352" y="0"/>
                    </a:lnTo>
                    <a:close/>
                  </a:path>
                </a:pathLst>
              </a:custGeom>
              <a:noFill/>
              <a:ln w="1588" cap="flat">
                <a:gradFill>
                  <a:gsLst>
                    <a:gs pos="100000">
                      <a:schemeClr val="accent5">
                        <a:lumMod val="60000"/>
                        <a:lumOff val="40000"/>
                      </a:schemeClr>
                    </a:gs>
                    <a:gs pos="0">
                      <a:schemeClr val="accent4">
                        <a:lumMod val="92000"/>
                        <a:lumOff val="8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B7D7DBC-5C9B-44F1-A8B1-B3E87AF46225}"/>
                  </a:ext>
                </a:extLst>
              </p:cNvPr>
              <p:cNvSpPr/>
              <p:nvPr/>
            </p:nvSpPr>
            <p:spPr>
              <a:xfrm>
                <a:off x="3078480" y="1416200"/>
                <a:ext cx="3749041" cy="3749038"/>
              </a:xfrm>
              <a:prstGeom prst="ellipse">
                <a:avLst/>
              </a:prstGeom>
              <a:noFill/>
              <a:ln w="1588" cap="flat">
                <a:gradFill>
                  <a:gsLst>
                    <a:gs pos="100000">
                      <a:schemeClr val="accent5">
                        <a:lumMod val="60000"/>
                        <a:lumOff val="40000"/>
                      </a:schemeClr>
                    </a:gs>
                    <a:gs pos="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BF4D4E6-73AB-4AB3-95BE-7F9CD12DB5F7}"/>
                </a:ext>
              </a:extLst>
            </p:cNvPr>
            <p:cNvCxnSpPr>
              <a:cxnSpLocks/>
              <a:stCxn id="18" idx="0"/>
              <a:endCxn id="6" idx="4"/>
            </p:cNvCxnSpPr>
            <p:nvPr/>
          </p:nvCxnSpPr>
          <p:spPr>
            <a:xfrm>
              <a:off x="3380817" y="2190890"/>
              <a:ext cx="157369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accent5">
                      <a:lumMod val="60000"/>
                      <a:lumOff val="40000"/>
                    </a:schemeClr>
                  </a:gs>
                  <a:gs pos="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0DB4ED6-4AFB-4249-B4FD-AD16C876C9AC}"/>
                </a:ext>
              </a:extLst>
            </p:cNvPr>
            <p:cNvCxnSpPr>
              <a:cxnSpLocks/>
              <a:stCxn id="18" idx="5"/>
              <a:endCxn id="6" idx="4"/>
            </p:cNvCxnSpPr>
            <p:nvPr/>
          </p:nvCxnSpPr>
          <p:spPr>
            <a:xfrm flipH="1">
              <a:off x="4954516" y="2190890"/>
              <a:ext cx="158811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accent5">
                      <a:lumMod val="60000"/>
                      <a:lumOff val="40000"/>
                    </a:schemeClr>
                  </a:gs>
                  <a:gs pos="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4.3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특수 스킬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[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수정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]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6E92669-4AC1-482A-99AC-CC0842A3C867}"/>
              </a:ext>
            </a:extLst>
          </p:cNvPr>
          <p:cNvSpPr/>
          <p:nvPr/>
        </p:nvSpPr>
        <p:spPr>
          <a:xfrm>
            <a:off x="1117464" y="2486246"/>
            <a:ext cx="2625345" cy="539851"/>
          </a:xfrm>
          <a:prstGeom prst="roundRect">
            <a:avLst/>
          </a:prstGeom>
          <a:noFill/>
          <a:ln w="412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단검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61A660A-0F37-4281-AB57-2B3BA1E61871}"/>
              </a:ext>
            </a:extLst>
          </p:cNvPr>
          <p:cNvSpPr/>
          <p:nvPr/>
        </p:nvSpPr>
        <p:spPr>
          <a:xfrm>
            <a:off x="6132266" y="2504972"/>
            <a:ext cx="2656269" cy="502398"/>
          </a:xfrm>
          <a:prstGeom prst="roundRect">
            <a:avLst/>
          </a:prstGeom>
          <a:noFill/>
          <a:ln w="412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장검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D14250-FF89-4CFA-A3B9-C761B3616363}"/>
              </a:ext>
            </a:extLst>
          </p:cNvPr>
          <p:cNvSpPr txBox="1"/>
          <p:nvPr/>
        </p:nvSpPr>
        <p:spPr>
          <a:xfrm>
            <a:off x="1188589" y="4021650"/>
            <a:ext cx="262534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18,19,20&gt; </a:t>
            </a:r>
            <a:r>
              <a:rPr lang="ko-KR" altLang="en-US" sz="800" dirty="0">
                <a:solidFill>
                  <a:schemeClr val="bg1"/>
                </a:solidFill>
              </a:rPr>
              <a:t>단검의 특수 능력 아이콘 예시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FF959D-87FA-40BB-AB63-44962E8B0AFC}"/>
              </a:ext>
            </a:extLst>
          </p:cNvPr>
          <p:cNvSpPr txBox="1"/>
          <p:nvPr/>
        </p:nvSpPr>
        <p:spPr>
          <a:xfrm>
            <a:off x="834670" y="4469289"/>
            <a:ext cx="3171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단검은 </a:t>
            </a:r>
            <a:r>
              <a:rPr lang="ko-KR" altLang="en-US" sz="2000" b="1" dirty="0">
                <a:solidFill>
                  <a:schemeClr val="bg1"/>
                </a:solidFill>
                <a:effectLst>
                  <a:glow rad="228600">
                    <a:schemeClr val="accent2">
                      <a:lumMod val="60000"/>
                      <a:lumOff val="40000"/>
                      <a:alpha val="40000"/>
                    </a:schemeClr>
                  </a:glow>
                  <a:outerShdw blurRad="50800" dist="50800" dir="5400000" algn="ctr" rotWithShape="0">
                    <a:srgbClr val="000000"/>
                  </a:outerShdw>
                </a:effectLst>
              </a:rPr>
              <a:t>재빠르게</a:t>
            </a:r>
            <a:endParaRPr lang="en-US" altLang="ko-KR" sz="2000" b="1" dirty="0">
              <a:solidFill>
                <a:schemeClr val="bg1"/>
              </a:solidFill>
              <a:effectLst>
                <a:glow rad="228600">
                  <a:schemeClr val="accent2">
                    <a:lumMod val="60000"/>
                    <a:lumOff val="40000"/>
                    <a:alpha val="40000"/>
                  </a:schemeClr>
                </a:glow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공격하는 것이 핵심입니다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379BA34-D6C8-41E7-8F30-58685A013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465" y="3242864"/>
            <a:ext cx="552920" cy="58636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C83294B-7B18-4155-BF21-E904C97C9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026" y="3230011"/>
            <a:ext cx="551370" cy="60776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E3BBE0E-0461-4908-AC93-9291C671543C}"/>
              </a:ext>
            </a:extLst>
          </p:cNvPr>
          <p:cNvSpPr txBox="1"/>
          <p:nvPr/>
        </p:nvSpPr>
        <p:spPr>
          <a:xfrm>
            <a:off x="6267415" y="3965942"/>
            <a:ext cx="2367956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21,23,24&gt; </a:t>
            </a:r>
            <a:r>
              <a:rPr lang="ko-KR" altLang="en-US" sz="800" dirty="0">
                <a:solidFill>
                  <a:schemeClr val="bg1"/>
                </a:solidFill>
              </a:rPr>
              <a:t>장검의 특수 능력 아이콘 예시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7505E8-4679-4FC0-84F1-B90AF8C3AF79}"/>
              </a:ext>
            </a:extLst>
          </p:cNvPr>
          <p:cNvSpPr txBox="1"/>
          <p:nvPr/>
        </p:nvSpPr>
        <p:spPr>
          <a:xfrm>
            <a:off x="5848059" y="4369899"/>
            <a:ext cx="32415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장검은 </a:t>
            </a:r>
            <a:r>
              <a:rPr lang="ko-KR" altLang="en-US" sz="20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강하게</a:t>
            </a:r>
            <a:endParaRPr lang="en-US" altLang="ko-KR" sz="20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공격하는 것이 핵심입니다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2EC4E1-BA67-4FF2-8077-5400A63AF8B7}"/>
              </a:ext>
            </a:extLst>
          </p:cNvPr>
          <p:cNvSpPr txBox="1"/>
          <p:nvPr/>
        </p:nvSpPr>
        <p:spPr>
          <a:xfrm>
            <a:off x="668524" y="1346148"/>
            <a:ext cx="85329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해당 스킬은 각 스테이지 보스를 잡았을 때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sz="1800" dirty="0">
                <a:solidFill>
                  <a:schemeClr val="bg1"/>
                </a:solidFill>
              </a:rPr>
              <a:t>비법서를 통해 얻게 됩니다</a:t>
            </a:r>
            <a:r>
              <a:rPr lang="en-US" altLang="ko-KR" sz="1800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altLang="ko-KR" sz="1800" dirty="0">
              <a:solidFill>
                <a:schemeClr val="bg1"/>
              </a:solidFill>
            </a:endParaRPr>
          </a:p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각각의 능력은 플레이 중 사용할 수 있으며</a:t>
            </a:r>
            <a:r>
              <a:rPr lang="en-US" altLang="ko-KR" sz="1800" dirty="0">
                <a:solidFill>
                  <a:schemeClr val="bg1"/>
                </a:solidFill>
              </a:rPr>
              <a:t>, </a:t>
            </a:r>
            <a:r>
              <a:rPr lang="ko-KR" altLang="en-US" sz="1800" dirty="0">
                <a:solidFill>
                  <a:schemeClr val="bg1"/>
                </a:solidFill>
              </a:rPr>
              <a:t>재사용 대기시간을 갖고 있습니다</a:t>
            </a:r>
            <a:r>
              <a:rPr lang="en-US" altLang="ko-KR" sz="18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D64C7B-C50F-4C23-98F1-5136FBB19C9B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0238283-29F0-42E5-A886-0920D6E5B7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197" y="3242864"/>
            <a:ext cx="555174" cy="58636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4976862-319D-4C32-843E-9F5E1B701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893" y="3230011"/>
            <a:ext cx="666775" cy="70825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32BACE-52E1-467B-A5EC-E098042606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0294" y="3259767"/>
            <a:ext cx="666776" cy="66769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06E050B-872C-4081-8449-9992309398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7696" y="3265031"/>
            <a:ext cx="666776" cy="673236"/>
          </a:xfrm>
          <a:prstGeom prst="rect">
            <a:avLst/>
          </a:prstGeom>
        </p:spPr>
      </p:pic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CF39F58E-1CB0-5C30-E411-2C56100D2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31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90355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49D56E-0F72-4701-9FF0-392D650D7967}"/>
              </a:ext>
            </a:extLst>
          </p:cNvPr>
          <p:cNvCxnSpPr>
            <a:cxnSpLocks/>
          </p:cNvCxnSpPr>
          <p:nvPr/>
        </p:nvCxnSpPr>
        <p:spPr>
          <a:xfrm flipH="1">
            <a:off x="4289015" y="1844824"/>
            <a:ext cx="2155625" cy="3744416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A767FA-B8C1-4FF0-AEB1-51288DF6E593}"/>
              </a:ext>
            </a:extLst>
          </p:cNvPr>
          <p:cNvCxnSpPr>
            <a:cxnSpLocks/>
          </p:cNvCxnSpPr>
          <p:nvPr/>
        </p:nvCxnSpPr>
        <p:spPr>
          <a:xfrm flipH="1" flipV="1">
            <a:off x="3567760" y="1999328"/>
            <a:ext cx="2089797" cy="3630069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E6DCD4-0167-43A4-B832-D6DAB7B1854D}"/>
              </a:ext>
            </a:extLst>
          </p:cNvPr>
          <p:cNvGrpSpPr/>
          <p:nvPr/>
        </p:nvGrpSpPr>
        <p:grpSpPr>
          <a:xfrm>
            <a:off x="3941004" y="2756172"/>
            <a:ext cx="2041446" cy="1972740"/>
            <a:chOff x="3048194" y="1816517"/>
            <a:chExt cx="3827065" cy="369826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D409B3F-D98A-4DC3-9059-8B1CEFEEF94D}"/>
                </a:ext>
              </a:extLst>
            </p:cNvPr>
            <p:cNvGrpSpPr/>
            <p:nvPr/>
          </p:nvGrpSpPr>
          <p:grpSpPr>
            <a:xfrm>
              <a:off x="3048194" y="1816517"/>
              <a:ext cx="3827065" cy="3698265"/>
              <a:chOff x="2646352" y="1416200"/>
              <a:chExt cx="4630748" cy="4474900"/>
            </a:xfrm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777A22D8-5D1F-48F5-9100-17D2DB330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352" y="1869190"/>
                <a:ext cx="4630748" cy="4021910"/>
              </a:xfrm>
              <a:custGeom>
                <a:avLst/>
                <a:gdLst>
                  <a:gd name="T0" fmla="*/ 352 w 4050"/>
                  <a:gd name="T1" fmla="*/ 0 h 3508"/>
                  <a:gd name="T2" fmla="*/ 0 w 4050"/>
                  <a:gd name="T3" fmla="*/ 610 h 3508"/>
                  <a:gd name="T4" fmla="*/ 1673 w 4050"/>
                  <a:gd name="T5" fmla="*/ 3508 h 3508"/>
                  <a:gd name="T6" fmla="*/ 2377 w 4050"/>
                  <a:gd name="T7" fmla="*/ 3508 h 3508"/>
                  <a:gd name="T8" fmla="*/ 4050 w 4050"/>
                  <a:gd name="T9" fmla="*/ 610 h 3508"/>
                  <a:gd name="T10" fmla="*/ 3698 w 4050"/>
                  <a:gd name="T11" fmla="*/ 0 h 3508"/>
                  <a:gd name="T12" fmla="*/ 352 w 4050"/>
                  <a:gd name="T13" fmla="*/ 0 h 3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50" h="3508">
                    <a:moveTo>
                      <a:pt x="352" y="0"/>
                    </a:moveTo>
                    <a:cubicBezTo>
                      <a:pt x="196" y="271"/>
                      <a:pt x="157" y="339"/>
                      <a:pt x="0" y="610"/>
                    </a:cubicBezTo>
                    <a:cubicBezTo>
                      <a:pt x="1673" y="3508"/>
                      <a:pt x="1673" y="3508"/>
                      <a:pt x="1673" y="3508"/>
                    </a:cubicBezTo>
                    <a:cubicBezTo>
                      <a:pt x="1986" y="3508"/>
                      <a:pt x="2064" y="3508"/>
                      <a:pt x="2377" y="3508"/>
                    </a:cubicBezTo>
                    <a:cubicBezTo>
                      <a:pt x="4050" y="610"/>
                      <a:pt x="4050" y="610"/>
                      <a:pt x="4050" y="610"/>
                    </a:cubicBezTo>
                    <a:cubicBezTo>
                      <a:pt x="3894" y="339"/>
                      <a:pt x="3854" y="271"/>
                      <a:pt x="3698" y="0"/>
                    </a:cubicBezTo>
                    <a:lnTo>
                      <a:pt x="352" y="0"/>
                    </a:lnTo>
                    <a:close/>
                  </a:path>
                </a:pathLst>
              </a:custGeom>
              <a:noFill/>
              <a:ln w="1588" cap="flat">
                <a:gradFill>
                  <a:gsLst>
                    <a:gs pos="3800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4">
                        <a:lumMod val="75000"/>
                      </a:schemeClr>
                    </a:gs>
                    <a:gs pos="0">
                      <a:schemeClr val="accent4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B7D7DBC-5C9B-44F1-A8B1-B3E87AF46225}"/>
                  </a:ext>
                </a:extLst>
              </p:cNvPr>
              <p:cNvSpPr/>
              <p:nvPr/>
            </p:nvSpPr>
            <p:spPr>
              <a:xfrm>
                <a:off x="3078480" y="1416200"/>
                <a:ext cx="3749041" cy="3749038"/>
              </a:xfrm>
              <a:prstGeom prst="ellipse">
                <a:avLst/>
              </a:prstGeom>
              <a:noFill/>
              <a:ln w="1588" cap="flat">
                <a:gradFill>
                  <a:gsLst>
                    <a:gs pos="3800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4">
                        <a:lumMod val="75000"/>
                      </a:schemeClr>
                    </a:gs>
                    <a:gs pos="0">
                      <a:schemeClr val="accent4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BF4D4E6-73AB-4AB3-95BE-7F9CD12DB5F7}"/>
                </a:ext>
              </a:extLst>
            </p:cNvPr>
            <p:cNvCxnSpPr>
              <a:cxnSpLocks/>
              <a:stCxn id="18" idx="0"/>
              <a:endCxn id="6" idx="4"/>
            </p:cNvCxnSpPr>
            <p:nvPr/>
          </p:nvCxnSpPr>
          <p:spPr>
            <a:xfrm>
              <a:off x="3380817" y="2190890"/>
              <a:ext cx="1573699" cy="2724006"/>
            </a:xfrm>
            <a:prstGeom prst="line">
              <a:avLst/>
            </a:prstGeom>
            <a:noFill/>
            <a:ln w="1588" cap="flat">
              <a:gradFill>
                <a:gsLst>
                  <a:gs pos="3800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4">
                      <a:lumMod val="75000"/>
                    </a:schemeClr>
                  </a:gs>
                  <a:gs pos="0">
                    <a:schemeClr val="accent4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0DB4ED6-4AFB-4249-B4FD-AD16C876C9AC}"/>
                </a:ext>
              </a:extLst>
            </p:cNvPr>
            <p:cNvCxnSpPr>
              <a:cxnSpLocks/>
              <a:stCxn id="18" idx="5"/>
              <a:endCxn id="6" idx="4"/>
            </p:cNvCxnSpPr>
            <p:nvPr/>
          </p:nvCxnSpPr>
          <p:spPr>
            <a:xfrm flipH="1">
              <a:off x="4954516" y="2190890"/>
              <a:ext cx="1588119" cy="2724006"/>
            </a:xfrm>
            <a:prstGeom prst="line">
              <a:avLst/>
            </a:prstGeom>
            <a:noFill/>
            <a:ln w="1588" cap="flat">
              <a:gradFill>
                <a:gsLst>
                  <a:gs pos="3800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4">
                      <a:lumMod val="75000"/>
                    </a:schemeClr>
                  </a:gs>
                  <a:gs pos="0">
                    <a:schemeClr val="accent4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3.2-2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단검 특수 스킬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[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원본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]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799ED291-433A-4950-BA0B-F3AD6D346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74" y="2150397"/>
            <a:ext cx="419158" cy="438211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6E92669-4AC1-482A-99AC-CC0842A3C867}"/>
              </a:ext>
            </a:extLst>
          </p:cNvPr>
          <p:cNvSpPr/>
          <p:nvPr/>
        </p:nvSpPr>
        <p:spPr>
          <a:xfrm>
            <a:off x="259416" y="1442532"/>
            <a:ext cx="1872380" cy="502398"/>
          </a:xfrm>
          <a:prstGeom prst="roundRect">
            <a:avLst/>
          </a:prstGeom>
          <a:noFill/>
          <a:ln w="412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단검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A863BF7-EE60-42DA-92E2-67A4C8018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863" y="3127076"/>
            <a:ext cx="418169" cy="43821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9D14250-FF89-4CFA-A3B9-C761B3616363}"/>
              </a:ext>
            </a:extLst>
          </p:cNvPr>
          <p:cNvSpPr txBox="1"/>
          <p:nvPr/>
        </p:nvSpPr>
        <p:spPr>
          <a:xfrm>
            <a:off x="195502" y="6110695"/>
            <a:ext cx="2125903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18,19,20&gt; </a:t>
            </a:r>
            <a:r>
              <a:rPr lang="ko-KR" altLang="en-US" sz="800" dirty="0">
                <a:solidFill>
                  <a:schemeClr val="bg1"/>
                </a:solidFill>
              </a:rPr>
              <a:t>단검의 특수 능력 아이콘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9CB9AD7-7FD4-4033-A699-E791BB48E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368" y="4407052"/>
            <a:ext cx="418169" cy="454012"/>
          </a:xfrm>
          <a:prstGeom prst="rect">
            <a:avLst/>
          </a:prstGeom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7173EAE-7E4B-4114-936D-9068D34EEB4C}"/>
              </a:ext>
            </a:extLst>
          </p:cNvPr>
          <p:cNvSpPr/>
          <p:nvPr/>
        </p:nvSpPr>
        <p:spPr>
          <a:xfrm>
            <a:off x="1195605" y="2624678"/>
            <a:ext cx="7775147" cy="502398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적의 목덜미를 베어내서 큰 데미지를 입힌 뒤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적 뒤로 움직입니다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58F348F-848F-481C-B510-369B7233FA3E}"/>
              </a:ext>
            </a:extLst>
          </p:cNvPr>
          <p:cNvSpPr/>
          <p:nvPr/>
        </p:nvSpPr>
        <p:spPr>
          <a:xfrm>
            <a:off x="1174296" y="3684328"/>
            <a:ext cx="7775148" cy="657265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플레이어는 재빠른 회전을 하여 단시간 은신하며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커서 방향으로 짧은 방향 순간이동 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881BD48-A9F8-42A0-96C9-E21CD914761E}"/>
              </a:ext>
            </a:extLst>
          </p:cNvPr>
          <p:cNvSpPr/>
          <p:nvPr/>
        </p:nvSpPr>
        <p:spPr>
          <a:xfrm>
            <a:off x="1180227" y="4788480"/>
            <a:ext cx="7769217" cy="1272873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단검에 사슬을 연결한 뒤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적을 쫓는 검을 투척하여 섬멸합니다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설정한 적에 대해 검이 쫓을 때 검이 향하는 길 사이에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 다른 적들이 있을 경우 그 적들도 관통합니다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8C64AC-7623-413D-B543-0DA3AC27A605}"/>
              </a:ext>
            </a:extLst>
          </p:cNvPr>
          <p:cNvSpPr txBox="1"/>
          <p:nvPr/>
        </p:nvSpPr>
        <p:spPr>
          <a:xfrm>
            <a:off x="1195605" y="2218139"/>
            <a:ext cx="495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 err="1">
                <a:solidFill>
                  <a:schemeClr val="bg1"/>
                </a:solidFill>
              </a:rPr>
              <a:t>단일기</a:t>
            </a:r>
            <a:r>
              <a:rPr lang="ko-KR" altLang="en-US" dirty="0">
                <a:solidFill>
                  <a:schemeClr val="bg1"/>
                </a:solidFill>
              </a:rPr>
              <a:t> 스킬</a:t>
            </a:r>
            <a:r>
              <a:rPr lang="en-US" altLang="ko-KR" dirty="0">
                <a:solidFill>
                  <a:schemeClr val="bg1"/>
                </a:solidFill>
              </a:rPr>
              <a:t>&gt;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668829-7792-4E58-8931-25DB6F80F37D}"/>
              </a:ext>
            </a:extLst>
          </p:cNvPr>
          <p:cNvSpPr txBox="1"/>
          <p:nvPr/>
        </p:nvSpPr>
        <p:spPr>
          <a:xfrm>
            <a:off x="1195605" y="3318504"/>
            <a:ext cx="495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 err="1">
                <a:solidFill>
                  <a:schemeClr val="bg1"/>
                </a:solidFill>
              </a:rPr>
              <a:t>유틸</a:t>
            </a:r>
            <a:r>
              <a:rPr lang="ko-KR" altLang="en-US" dirty="0">
                <a:solidFill>
                  <a:schemeClr val="bg1"/>
                </a:solidFill>
              </a:rPr>
              <a:t> 스킬</a:t>
            </a:r>
            <a:r>
              <a:rPr lang="en-US" altLang="ko-KR" dirty="0">
                <a:solidFill>
                  <a:schemeClr val="bg1"/>
                </a:solidFill>
              </a:rPr>
              <a:t>&gt;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3965033-BC45-4728-83A9-6854C7267288}"/>
              </a:ext>
            </a:extLst>
          </p:cNvPr>
          <p:cNvSpPr txBox="1"/>
          <p:nvPr/>
        </p:nvSpPr>
        <p:spPr>
          <a:xfrm>
            <a:off x="1195605" y="4408919"/>
            <a:ext cx="3469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광범위 스킬</a:t>
            </a:r>
            <a:r>
              <a:rPr lang="en-US" altLang="ko-KR" dirty="0">
                <a:solidFill>
                  <a:schemeClr val="bg1"/>
                </a:solidFill>
              </a:rPr>
              <a:t>&gt;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F03FCF-9B5B-453F-B30A-3F7EC563B61C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01307A0C-09F0-EBCF-9039-350A363A7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32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3354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49D56E-0F72-4701-9FF0-392D650D7967}"/>
              </a:ext>
            </a:extLst>
          </p:cNvPr>
          <p:cNvCxnSpPr>
            <a:cxnSpLocks/>
          </p:cNvCxnSpPr>
          <p:nvPr/>
        </p:nvCxnSpPr>
        <p:spPr>
          <a:xfrm flipH="1">
            <a:off x="4289015" y="1844824"/>
            <a:ext cx="2155625" cy="3744416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A767FA-B8C1-4FF0-AEB1-51288DF6E593}"/>
              </a:ext>
            </a:extLst>
          </p:cNvPr>
          <p:cNvCxnSpPr>
            <a:cxnSpLocks/>
          </p:cNvCxnSpPr>
          <p:nvPr/>
        </p:nvCxnSpPr>
        <p:spPr>
          <a:xfrm flipH="1" flipV="1">
            <a:off x="3567760" y="1999328"/>
            <a:ext cx="2089797" cy="3630069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E6DCD4-0167-43A4-B832-D6DAB7B1854D}"/>
              </a:ext>
            </a:extLst>
          </p:cNvPr>
          <p:cNvGrpSpPr/>
          <p:nvPr/>
        </p:nvGrpSpPr>
        <p:grpSpPr>
          <a:xfrm>
            <a:off x="3941004" y="2756172"/>
            <a:ext cx="2041446" cy="1972740"/>
            <a:chOff x="3048194" y="1816517"/>
            <a:chExt cx="3827065" cy="369826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D409B3F-D98A-4DC3-9059-8B1CEFEEF94D}"/>
                </a:ext>
              </a:extLst>
            </p:cNvPr>
            <p:cNvGrpSpPr/>
            <p:nvPr/>
          </p:nvGrpSpPr>
          <p:grpSpPr>
            <a:xfrm>
              <a:off x="3048194" y="1816517"/>
              <a:ext cx="3827065" cy="3698265"/>
              <a:chOff x="2646352" y="1416200"/>
              <a:chExt cx="4630748" cy="4474900"/>
            </a:xfrm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777A22D8-5D1F-48F5-9100-17D2DB330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352" y="1869190"/>
                <a:ext cx="4630748" cy="4021910"/>
              </a:xfrm>
              <a:custGeom>
                <a:avLst/>
                <a:gdLst>
                  <a:gd name="T0" fmla="*/ 352 w 4050"/>
                  <a:gd name="T1" fmla="*/ 0 h 3508"/>
                  <a:gd name="T2" fmla="*/ 0 w 4050"/>
                  <a:gd name="T3" fmla="*/ 610 h 3508"/>
                  <a:gd name="T4" fmla="*/ 1673 w 4050"/>
                  <a:gd name="T5" fmla="*/ 3508 h 3508"/>
                  <a:gd name="T6" fmla="*/ 2377 w 4050"/>
                  <a:gd name="T7" fmla="*/ 3508 h 3508"/>
                  <a:gd name="T8" fmla="*/ 4050 w 4050"/>
                  <a:gd name="T9" fmla="*/ 610 h 3508"/>
                  <a:gd name="T10" fmla="*/ 3698 w 4050"/>
                  <a:gd name="T11" fmla="*/ 0 h 3508"/>
                  <a:gd name="T12" fmla="*/ 352 w 4050"/>
                  <a:gd name="T13" fmla="*/ 0 h 3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50" h="3508">
                    <a:moveTo>
                      <a:pt x="352" y="0"/>
                    </a:moveTo>
                    <a:cubicBezTo>
                      <a:pt x="196" y="271"/>
                      <a:pt x="157" y="339"/>
                      <a:pt x="0" y="610"/>
                    </a:cubicBezTo>
                    <a:cubicBezTo>
                      <a:pt x="1673" y="3508"/>
                      <a:pt x="1673" y="3508"/>
                      <a:pt x="1673" y="3508"/>
                    </a:cubicBezTo>
                    <a:cubicBezTo>
                      <a:pt x="1986" y="3508"/>
                      <a:pt x="2064" y="3508"/>
                      <a:pt x="2377" y="3508"/>
                    </a:cubicBezTo>
                    <a:cubicBezTo>
                      <a:pt x="4050" y="610"/>
                      <a:pt x="4050" y="610"/>
                      <a:pt x="4050" y="610"/>
                    </a:cubicBezTo>
                    <a:cubicBezTo>
                      <a:pt x="3894" y="339"/>
                      <a:pt x="3854" y="271"/>
                      <a:pt x="3698" y="0"/>
                    </a:cubicBezTo>
                    <a:lnTo>
                      <a:pt x="352" y="0"/>
                    </a:lnTo>
                    <a:close/>
                  </a:path>
                </a:pathLst>
              </a:custGeom>
              <a:noFill/>
              <a:ln w="1588" cap="flat">
                <a:gradFill>
                  <a:gsLst>
                    <a:gs pos="3800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4">
                        <a:lumMod val="75000"/>
                      </a:schemeClr>
                    </a:gs>
                    <a:gs pos="0">
                      <a:schemeClr val="accent4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B7D7DBC-5C9B-44F1-A8B1-B3E87AF46225}"/>
                  </a:ext>
                </a:extLst>
              </p:cNvPr>
              <p:cNvSpPr/>
              <p:nvPr/>
            </p:nvSpPr>
            <p:spPr>
              <a:xfrm>
                <a:off x="3078480" y="1416200"/>
                <a:ext cx="3749041" cy="3749038"/>
              </a:xfrm>
              <a:prstGeom prst="ellipse">
                <a:avLst/>
              </a:prstGeom>
              <a:noFill/>
              <a:ln w="1588" cap="flat">
                <a:gradFill>
                  <a:gsLst>
                    <a:gs pos="3800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4">
                        <a:lumMod val="75000"/>
                      </a:schemeClr>
                    </a:gs>
                    <a:gs pos="0">
                      <a:schemeClr val="accent4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BF4D4E6-73AB-4AB3-95BE-7F9CD12DB5F7}"/>
                </a:ext>
              </a:extLst>
            </p:cNvPr>
            <p:cNvCxnSpPr>
              <a:cxnSpLocks/>
              <a:stCxn id="18" idx="0"/>
              <a:endCxn id="6" idx="4"/>
            </p:cNvCxnSpPr>
            <p:nvPr/>
          </p:nvCxnSpPr>
          <p:spPr>
            <a:xfrm>
              <a:off x="3380817" y="2190890"/>
              <a:ext cx="1573699" cy="2724006"/>
            </a:xfrm>
            <a:prstGeom prst="line">
              <a:avLst/>
            </a:prstGeom>
            <a:noFill/>
            <a:ln w="1588" cap="flat">
              <a:gradFill>
                <a:gsLst>
                  <a:gs pos="3800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4">
                      <a:lumMod val="75000"/>
                    </a:schemeClr>
                  </a:gs>
                  <a:gs pos="0">
                    <a:schemeClr val="accent4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0DB4ED6-4AFB-4249-B4FD-AD16C876C9AC}"/>
                </a:ext>
              </a:extLst>
            </p:cNvPr>
            <p:cNvCxnSpPr>
              <a:cxnSpLocks/>
              <a:stCxn id="18" idx="5"/>
              <a:endCxn id="6" idx="4"/>
            </p:cNvCxnSpPr>
            <p:nvPr/>
          </p:nvCxnSpPr>
          <p:spPr>
            <a:xfrm flipH="1">
              <a:off x="4954516" y="2190890"/>
              <a:ext cx="1588119" cy="2724006"/>
            </a:xfrm>
            <a:prstGeom prst="line">
              <a:avLst/>
            </a:prstGeom>
            <a:noFill/>
            <a:ln w="1588" cap="flat">
              <a:gradFill>
                <a:gsLst>
                  <a:gs pos="3800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4">
                      <a:lumMod val="75000"/>
                    </a:schemeClr>
                  </a:gs>
                  <a:gs pos="0">
                    <a:schemeClr val="accent4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4.3-1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단검 특수 스킬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[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수정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]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6E92669-4AC1-482A-99AC-CC0842A3C867}"/>
              </a:ext>
            </a:extLst>
          </p:cNvPr>
          <p:cNvSpPr/>
          <p:nvPr/>
        </p:nvSpPr>
        <p:spPr>
          <a:xfrm>
            <a:off x="259416" y="1442532"/>
            <a:ext cx="1872380" cy="502398"/>
          </a:xfrm>
          <a:prstGeom prst="roundRect">
            <a:avLst/>
          </a:prstGeom>
          <a:noFill/>
          <a:ln w="412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단검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D14250-FF89-4CFA-A3B9-C761B3616363}"/>
              </a:ext>
            </a:extLst>
          </p:cNvPr>
          <p:cNvSpPr txBox="1"/>
          <p:nvPr/>
        </p:nvSpPr>
        <p:spPr>
          <a:xfrm>
            <a:off x="195502" y="6110695"/>
            <a:ext cx="2125903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18,19,20&gt; </a:t>
            </a:r>
            <a:r>
              <a:rPr lang="ko-KR" altLang="en-US" sz="800" dirty="0">
                <a:solidFill>
                  <a:schemeClr val="bg1"/>
                </a:solidFill>
              </a:rPr>
              <a:t>단검의 특수 능력 아이콘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7173EAE-7E4B-4114-936D-9068D34EEB4C}"/>
              </a:ext>
            </a:extLst>
          </p:cNvPr>
          <p:cNvSpPr/>
          <p:nvPr/>
        </p:nvSpPr>
        <p:spPr>
          <a:xfrm>
            <a:off x="1195605" y="2624678"/>
            <a:ext cx="7775147" cy="502398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적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명의 목덜미를 베어내서 큰 데미지를 입힌 뒤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적 뒤로 움직입니다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재사용 대기시간 </a:t>
            </a:r>
            <a:r>
              <a:rPr lang="en-US" altLang="ko-KR" sz="1400" dirty="0">
                <a:solidFill>
                  <a:schemeClr val="tx1"/>
                </a:solidFill>
              </a:rPr>
              <a:t>: 10</a:t>
            </a:r>
            <a:r>
              <a:rPr lang="ko-KR" altLang="en-US" sz="1400" dirty="0">
                <a:solidFill>
                  <a:schemeClr val="tx1"/>
                </a:solidFill>
              </a:rPr>
              <a:t>초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58F348F-848F-481C-B510-369B7233FA3E}"/>
              </a:ext>
            </a:extLst>
          </p:cNvPr>
          <p:cNvSpPr/>
          <p:nvPr/>
        </p:nvSpPr>
        <p:spPr>
          <a:xfrm>
            <a:off x="1174296" y="3684328"/>
            <a:ext cx="7775148" cy="760373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플레이어는 재빠른 회전을 하여 단시간 은신하며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커서 방향으로 짧은 방향 순간이동 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재사용 대기시간 </a:t>
            </a:r>
            <a:r>
              <a:rPr lang="en-US" altLang="ko-KR" sz="1400" dirty="0">
                <a:solidFill>
                  <a:schemeClr val="tx1"/>
                </a:solidFill>
              </a:rPr>
              <a:t>: 20</a:t>
            </a:r>
            <a:r>
              <a:rPr lang="ko-KR" altLang="en-US" sz="1400" dirty="0">
                <a:solidFill>
                  <a:schemeClr val="tx1"/>
                </a:solidFill>
              </a:rPr>
              <a:t>초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881BD48-A9F8-42A0-96C9-E21CD914761E}"/>
              </a:ext>
            </a:extLst>
          </p:cNvPr>
          <p:cNvSpPr/>
          <p:nvPr/>
        </p:nvSpPr>
        <p:spPr>
          <a:xfrm>
            <a:off x="1180227" y="4788480"/>
            <a:ext cx="7769217" cy="553329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자신이 위치한 곳에서 회전을 하며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주변 적을 베어냅니다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8C64AC-7623-413D-B543-0DA3AC27A605}"/>
              </a:ext>
            </a:extLst>
          </p:cNvPr>
          <p:cNvSpPr txBox="1"/>
          <p:nvPr/>
        </p:nvSpPr>
        <p:spPr>
          <a:xfrm>
            <a:off x="1195605" y="2218139"/>
            <a:ext cx="495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공격 스킬</a:t>
            </a:r>
            <a:r>
              <a:rPr lang="en-US" altLang="ko-KR" dirty="0">
                <a:solidFill>
                  <a:schemeClr val="bg1"/>
                </a:solidFill>
              </a:rPr>
              <a:t>&gt;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668829-7792-4E58-8931-25DB6F80F37D}"/>
              </a:ext>
            </a:extLst>
          </p:cNvPr>
          <p:cNvSpPr txBox="1"/>
          <p:nvPr/>
        </p:nvSpPr>
        <p:spPr>
          <a:xfrm>
            <a:off x="1195605" y="3318504"/>
            <a:ext cx="495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 err="1">
                <a:solidFill>
                  <a:schemeClr val="bg1"/>
                </a:solidFill>
              </a:rPr>
              <a:t>유틸</a:t>
            </a:r>
            <a:r>
              <a:rPr lang="ko-KR" altLang="en-US" dirty="0">
                <a:solidFill>
                  <a:schemeClr val="bg1"/>
                </a:solidFill>
              </a:rPr>
              <a:t> 스킬</a:t>
            </a:r>
            <a:r>
              <a:rPr lang="en-US" altLang="ko-KR" dirty="0">
                <a:solidFill>
                  <a:schemeClr val="bg1"/>
                </a:solidFill>
              </a:rPr>
              <a:t>&gt;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3965033-BC45-4728-83A9-6854C7267288}"/>
              </a:ext>
            </a:extLst>
          </p:cNvPr>
          <p:cNvSpPr txBox="1"/>
          <p:nvPr/>
        </p:nvSpPr>
        <p:spPr>
          <a:xfrm>
            <a:off x="1195605" y="4408919"/>
            <a:ext cx="3469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공격 스킬</a:t>
            </a:r>
            <a:r>
              <a:rPr lang="en-US" altLang="ko-KR" dirty="0">
                <a:solidFill>
                  <a:schemeClr val="bg1"/>
                </a:solidFill>
              </a:rPr>
              <a:t>&gt;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B61D4F3-554C-4474-B0FB-0A0DD1EA504A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6E018C5-8FC3-4A29-A3C4-2ED5E961B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63" y="2162697"/>
            <a:ext cx="412546" cy="43821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71C6705-1CB2-462A-AB04-C5C7E46F7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05" y="3134805"/>
            <a:ext cx="412546" cy="43821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093368A-AFFC-4D1C-8D7A-FE244E89B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920" y="4365104"/>
            <a:ext cx="422618" cy="467449"/>
          </a:xfrm>
          <a:prstGeom prst="rect">
            <a:avLst/>
          </a:prstGeom>
        </p:spPr>
      </p:pic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638E9A21-F9E2-B26E-2192-091BC3FA1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33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38540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49D56E-0F72-4701-9FF0-392D650D7967}"/>
              </a:ext>
            </a:extLst>
          </p:cNvPr>
          <p:cNvCxnSpPr>
            <a:cxnSpLocks/>
          </p:cNvCxnSpPr>
          <p:nvPr/>
        </p:nvCxnSpPr>
        <p:spPr>
          <a:xfrm flipH="1">
            <a:off x="4289015" y="1844824"/>
            <a:ext cx="2155625" cy="3744416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A767FA-B8C1-4FF0-AEB1-51288DF6E593}"/>
              </a:ext>
            </a:extLst>
          </p:cNvPr>
          <p:cNvCxnSpPr>
            <a:cxnSpLocks/>
          </p:cNvCxnSpPr>
          <p:nvPr/>
        </p:nvCxnSpPr>
        <p:spPr>
          <a:xfrm flipH="1" flipV="1">
            <a:off x="3567760" y="1999328"/>
            <a:ext cx="2089797" cy="3630069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E6DCD4-0167-43A4-B832-D6DAB7B1854D}"/>
              </a:ext>
            </a:extLst>
          </p:cNvPr>
          <p:cNvGrpSpPr/>
          <p:nvPr/>
        </p:nvGrpSpPr>
        <p:grpSpPr>
          <a:xfrm>
            <a:off x="3941004" y="2756172"/>
            <a:ext cx="2041446" cy="1972740"/>
            <a:chOff x="3048194" y="1816517"/>
            <a:chExt cx="3827065" cy="369826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D409B3F-D98A-4DC3-9059-8B1CEFEEF94D}"/>
                </a:ext>
              </a:extLst>
            </p:cNvPr>
            <p:cNvGrpSpPr/>
            <p:nvPr/>
          </p:nvGrpSpPr>
          <p:grpSpPr>
            <a:xfrm>
              <a:off x="3048194" y="1816517"/>
              <a:ext cx="3827065" cy="3698265"/>
              <a:chOff x="2646352" y="1416200"/>
              <a:chExt cx="4630748" cy="4474900"/>
            </a:xfrm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777A22D8-5D1F-48F5-9100-17D2DB330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352" y="1869190"/>
                <a:ext cx="4630748" cy="4021910"/>
              </a:xfrm>
              <a:custGeom>
                <a:avLst/>
                <a:gdLst>
                  <a:gd name="T0" fmla="*/ 352 w 4050"/>
                  <a:gd name="T1" fmla="*/ 0 h 3508"/>
                  <a:gd name="T2" fmla="*/ 0 w 4050"/>
                  <a:gd name="T3" fmla="*/ 610 h 3508"/>
                  <a:gd name="T4" fmla="*/ 1673 w 4050"/>
                  <a:gd name="T5" fmla="*/ 3508 h 3508"/>
                  <a:gd name="T6" fmla="*/ 2377 w 4050"/>
                  <a:gd name="T7" fmla="*/ 3508 h 3508"/>
                  <a:gd name="T8" fmla="*/ 4050 w 4050"/>
                  <a:gd name="T9" fmla="*/ 610 h 3508"/>
                  <a:gd name="T10" fmla="*/ 3698 w 4050"/>
                  <a:gd name="T11" fmla="*/ 0 h 3508"/>
                  <a:gd name="T12" fmla="*/ 352 w 4050"/>
                  <a:gd name="T13" fmla="*/ 0 h 3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50" h="3508">
                    <a:moveTo>
                      <a:pt x="352" y="0"/>
                    </a:moveTo>
                    <a:cubicBezTo>
                      <a:pt x="196" y="271"/>
                      <a:pt x="157" y="339"/>
                      <a:pt x="0" y="610"/>
                    </a:cubicBezTo>
                    <a:cubicBezTo>
                      <a:pt x="1673" y="3508"/>
                      <a:pt x="1673" y="3508"/>
                      <a:pt x="1673" y="3508"/>
                    </a:cubicBezTo>
                    <a:cubicBezTo>
                      <a:pt x="1986" y="3508"/>
                      <a:pt x="2064" y="3508"/>
                      <a:pt x="2377" y="3508"/>
                    </a:cubicBezTo>
                    <a:cubicBezTo>
                      <a:pt x="4050" y="610"/>
                      <a:pt x="4050" y="610"/>
                      <a:pt x="4050" y="610"/>
                    </a:cubicBezTo>
                    <a:cubicBezTo>
                      <a:pt x="3894" y="339"/>
                      <a:pt x="3854" y="271"/>
                      <a:pt x="3698" y="0"/>
                    </a:cubicBezTo>
                    <a:lnTo>
                      <a:pt x="352" y="0"/>
                    </a:lnTo>
                    <a:close/>
                  </a:path>
                </a:pathLst>
              </a:custGeom>
              <a:noFill/>
              <a:ln w="1588" cap="flat">
                <a:gradFill>
                  <a:gsLst>
                    <a:gs pos="3800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4">
                        <a:lumMod val="75000"/>
                      </a:schemeClr>
                    </a:gs>
                    <a:gs pos="0">
                      <a:schemeClr val="accent4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B7D7DBC-5C9B-44F1-A8B1-B3E87AF46225}"/>
                  </a:ext>
                </a:extLst>
              </p:cNvPr>
              <p:cNvSpPr/>
              <p:nvPr/>
            </p:nvSpPr>
            <p:spPr>
              <a:xfrm>
                <a:off x="3078480" y="1416200"/>
                <a:ext cx="3749041" cy="3749038"/>
              </a:xfrm>
              <a:prstGeom prst="ellipse">
                <a:avLst/>
              </a:prstGeom>
              <a:noFill/>
              <a:ln w="1588" cap="flat">
                <a:gradFill>
                  <a:gsLst>
                    <a:gs pos="3800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4">
                        <a:lumMod val="75000"/>
                      </a:schemeClr>
                    </a:gs>
                    <a:gs pos="0">
                      <a:schemeClr val="accent4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BF4D4E6-73AB-4AB3-95BE-7F9CD12DB5F7}"/>
                </a:ext>
              </a:extLst>
            </p:cNvPr>
            <p:cNvCxnSpPr>
              <a:cxnSpLocks/>
              <a:stCxn id="18" idx="0"/>
              <a:endCxn id="6" idx="4"/>
            </p:cNvCxnSpPr>
            <p:nvPr/>
          </p:nvCxnSpPr>
          <p:spPr>
            <a:xfrm>
              <a:off x="3380817" y="2190890"/>
              <a:ext cx="1573699" cy="2724006"/>
            </a:xfrm>
            <a:prstGeom prst="line">
              <a:avLst/>
            </a:prstGeom>
            <a:noFill/>
            <a:ln w="1588" cap="flat">
              <a:gradFill>
                <a:gsLst>
                  <a:gs pos="3800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4">
                      <a:lumMod val="75000"/>
                    </a:schemeClr>
                  </a:gs>
                  <a:gs pos="0">
                    <a:schemeClr val="accent4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0DB4ED6-4AFB-4249-B4FD-AD16C876C9AC}"/>
                </a:ext>
              </a:extLst>
            </p:cNvPr>
            <p:cNvCxnSpPr>
              <a:cxnSpLocks/>
              <a:stCxn id="18" idx="5"/>
              <a:endCxn id="6" idx="4"/>
            </p:cNvCxnSpPr>
            <p:nvPr/>
          </p:nvCxnSpPr>
          <p:spPr>
            <a:xfrm flipH="1">
              <a:off x="4954516" y="2190890"/>
              <a:ext cx="1588119" cy="2724006"/>
            </a:xfrm>
            <a:prstGeom prst="line">
              <a:avLst/>
            </a:prstGeom>
            <a:noFill/>
            <a:ln w="1588" cap="flat">
              <a:gradFill>
                <a:gsLst>
                  <a:gs pos="3800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4">
                      <a:lumMod val="75000"/>
                    </a:schemeClr>
                  </a:gs>
                  <a:gs pos="0">
                    <a:schemeClr val="accent4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4.3-1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단검 특수 스킬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[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추가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]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6E92669-4AC1-482A-99AC-CC0842A3C867}"/>
              </a:ext>
            </a:extLst>
          </p:cNvPr>
          <p:cNvSpPr/>
          <p:nvPr/>
        </p:nvSpPr>
        <p:spPr>
          <a:xfrm>
            <a:off x="259416" y="1442532"/>
            <a:ext cx="1872380" cy="502398"/>
          </a:xfrm>
          <a:prstGeom prst="roundRect">
            <a:avLst/>
          </a:prstGeom>
          <a:noFill/>
          <a:ln w="412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단검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D14250-FF89-4CFA-A3B9-C761B3616363}"/>
              </a:ext>
            </a:extLst>
          </p:cNvPr>
          <p:cNvSpPr txBox="1"/>
          <p:nvPr/>
        </p:nvSpPr>
        <p:spPr>
          <a:xfrm>
            <a:off x="195502" y="6110695"/>
            <a:ext cx="2125903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25,26,27&gt; </a:t>
            </a:r>
            <a:r>
              <a:rPr lang="ko-KR" altLang="en-US" sz="800" dirty="0">
                <a:solidFill>
                  <a:schemeClr val="bg1"/>
                </a:solidFill>
              </a:rPr>
              <a:t>단검의 특수 능력 아이콘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7173EAE-7E4B-4114-936D-9068D34EEB4C}"/>
              </a:ext>
            </a:extLst>
          </p:cNvPr>
          <p:cNvSpPr/>
          <p:nvPr/>
        </p:nvSpPr>
        <p:spPr>
          <a:xfrm>
            <a:off x="1195605" y="2624678"/>
            <a:ext cx="7775147" cy="502398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빠른 움직임으로 주위 적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명을 순식간에 처리합니다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재사용 대기시간 </a:t>
            </a:r>
            <a:r>
              <a:rPr lang="en-US" altLang="ko-KR" sz="1400" dirty="0">
                <a:solidFill>
                  <a:schemeClr val="tx1"/>
                </a:solidFill>
              </a:rPr>
              <a:t>: 16</a:t>
            </a:r>
            <a:r>
              <a:rPr lang="ko-KR" altLang="en-US" sz="1400" dirty="0">
                <a:solidFill>
                  <a:schemeClr val="tx1"/>
                </a:solidFill>
              </a:rPr>
              <a:t>초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58F348F-848F-481C-B510-369B7233FA3E}"/>
              </a:ext>
            </a:extLst>
          </p:cNvPr>
          <p:cNvSpPr/>
          <p:nvPr/>
        </p:nvSpPr>
        <p:spPr>
          <a:xfrm>
            <a:off x="1174296" y="3684328"/>
            <a:ext cx="7775148" cy="730071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시전 시 높은 도약으로 해당 지점을 벗어난 뒤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플레이어가 지정하는 좌표로 내려옵니다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재사용 대기시간 </a:t>
            </a:r>
            <a:r>
              <a:rPr lang="en-US" altLang="ko-KR" sz="1400" dirty="0">
                <a:solidFill>
                  <a:schemeClr val="tx1"/>
                </a:solidFill>
              </a:rPr>
              <a:t>: 24</a:t>
            </a:r>
            <a:r>
              <a:rPr lang="ko-KR" altLang="en-US" sz="1400" dirty="0">
                <a:solidFill>
                  <a:schemeClr val="tx1"/>
                </a:solidFill>
              </a:rPr>
              <a:t>초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881BD48-A9F8-42A0-96C9-E21CD914761E}"/>
              </a:ext>
            </a:extLst>
          </p:cNvPr>
          <p:cNvSpPr/>
          <p:nvPr/>
        </p:nvSpPr>
        <p:spPr>
          <a:xfrm>
            <a:off x="1180227" y="4788480"/>
            <a:ext cx="7769217" cy="1272873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적의 공격을 받을 때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시전하면 카운터를 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모든 공격을 적에게 맞받아치고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추가적으로 단검의 </a:t>
            </a:r>
            <a:r>
              <a:rPr lang="ko-KR" altLang="en-US" dirty="0" err="1">
                <a:solidFill>
                  <a:schemeClr val="tx1"/>
                </a:solidFill>
              </a:rPr>
              <a:t>검격을</a:t>
            </a:r>
            <a:r>
              <a:rPr lang="ko-KR" altLang="en-US" dirty="0">
                <a:solidFill>
                  <a:schemeClr val="tx1"/>
                </a:solidFill>
              </a:rPr>
              <a:t> 그리며 벱니다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재사용 대기시간 </a:t>
            </a:r>
            <a:r>
              <a:rPr lang="en-US" altLang="ko-KR" sz="1400" dirty="0">
                <a:solidFill>
                  <a:schemeClr val="tx1"/>
                </a:solidFill>
              </a:rPr>
              <a:t>: 15</a:t>
            </a:r>
            <a:r>
              <a:rPr lang="ko-KR" altLang="en-US" sz="1400" dirty="0">
                <a:solidFill>
                  <a:schemeClr val="tx1"/>
                </a:solidFill>
              </a:rPr>
              <a:t>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8C64AC-7623-413D-B543-0DA3AC27A605}"/>
              </a:ext>
            </a:extLst>
          </p:cNvPr>
          <p:cNvSpPr txBox="1"/>
          <p:nvPr/>
        </p:nvSpPr>
        <p:spPr>
          <a:xfrm>
            <a:off x="1195605" y="2218139"/>
            <a:ext cx="495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공격 스킬</a:t>
            </a:r>
            <a:r>
              <a:rPr lang="en-US" altLang="ko-KR" dirty="0">
                <a:solidFill>
                  <a:schemeClr val="bg1"/>
                </a:solidFill>
              </a:rPr>
              <a:t>&gt;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668829-7792-4E58-8931-25DB6F80F37D}"/>
              </a:ext>
            </a:extLst>
          </p:cNvPr>
          <p:cNvSpPr txBox="1"/>
          <p:nvPr/>
        </p:nvSpPr>
        <p:spPr>
          <a:xfrm>
            <a:off x="1195605" y="3318504"/>
            <a:ext cx="495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 err="1">
                <a:solidFill>
                  <a:schemeClr val="bg1"/>
                </a:solidFill>
              </a:rPr>
              <a:t>유틸</a:t>
            </a:r>
            <a:r>
              <a:rPr lang="ko-KR" altLang="en-US" dirty="0">
                <a:solidFill>
                  <a:schemeClr val="bg1"/>
                </a:solidFill>
              </a:rPr>
              <a:t> 스킬</a:t>
            </a:r>
            <a:r>
              <a:rPr lang="en-US" altLang="ko-KR" dirty="0">
                <a:solidFill>
                  <a:schemeClr val="bg1"/>
                </a:solidFill>
              </a:rPr>
              <a:t>&gt;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3965033-BC45-4728-83A9-6854C7267288}"/>
              </a:ext>
            </a:extLst>
          </p:cNvPr>
          <p:cNvSpPr txBox="1"/>
          <p:nvPr/>
        </p:nvSpPr>
        <p:spPr>
          <a:xfrm>
            <a:off x="1195605" y="4408919"/>
            <a:ext cx="3469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공격 스킬</a:t>
            </a:r>
            <a:r>
              <a:rPr lang="en-US" altLang="ko-KR" dirty="0">
                <a:solidFill>
                  <a:schemeClr val="bg1"/>
                </a:solidFill>
              </a:rPr>
              <a:t>&gt;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CBFFB73-7482-4C64-B443-7D9C4EFF0C24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80634A-9386-4025-A86F-12CAAE5F3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74" y="2163834"/>
            <a:ext cx="418169" cy="4370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9393FFF-4F0E-4BEB-9B82-80F79C79A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75" y="3135942"/>
            <a:ext cx="418168" cy="43707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4369DDF-1F51-49EE-94A1-35F848705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874" y="4379143"/>
            <a:ext cx="418169" cy="454013"/>
          </a:xfrm>
          <a:prstGeom prst="rect">
            <a:avLst/>
          </a:prstGeom>
        </p:spPr>
      </p:pic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D1D8ADD5-6537-961F-D6D9-C98075C17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34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48201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49D56E-0F72-4701-9FF0-392D650D7967}"/>
              </a:ext>
            </a:extLst>
          </p:cNvPr>
          <p:cNvCxnSpPr>
            <a:cxnSpLocks/>
          </p:cNvCxnSpPr>
          <p:nvPr/>
        </p:nvCxnSpPr>
        <p:spPr>
          <a:xfrm flipH="1">
            <a:off x="4289015" y="1844824"/>
            <a:ext cx="2155625" cy="3744416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A767FA-B8C1-4FF0-AEB1-51288DF6E593}"/>
              </a:ext>
            </a:extLst>
          </p:cNvPr>
          <p:cNvCxnSpPr>
            <a:cxnSpLocks/>
          </p:cNvCxnSpPr>
          <p:nvPr/>
        </p:nvCxnSpPr>
        <p:spPr>
          <a:xfrm flipH="1" flipV="1">
            <a:off x="3567760" y="1999328"/>
            <a:ext cx="2089797" cy="3630069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E6DCD4-0167-43A4-B832-D6DAB7B1854D}"/>
              </a:ext>
            </a:extLst>
          </p:cNvPr>
          <p:cNvGrpSpPr/>
          <p:nvPr/>
        </p:nvGrpSpPr>
        <p:grpSpPr>
          <a:xfrm>
            <a:off x="3941004" y="2756172"/>
            <a:ext cx="2041446" cy="1972740"/>
            <a:chOff x="3048194" y="1816517"/>
            <a:chExt cx="3827065" cy="369826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D409B3F-D98A-4DC3-9059-8B1CEFEEF94D}"/>
                </a:ext>
              </a:extLst>
            </p:cNvPr>
            <p:cNvGrpSpPr/>
            <p:nvPr/>
          </p:nvGrpSpPr>
          <p:grpSpPr>
            <a:xfrm>
              <a:off x="3048194" y="1816517"/>
              <a:ext cx="3827065" cy="3698265"/>
              <a:chOff x="2646352" y="1416200"/>
              <a:chExt cx="4630748" cy="4474900"/>
            </a:xfrm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777A22D8-5D1F-48F5-9100-17D2DB330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352" y="1869190"/>
                <a:ext cx="4630748" cy="4021910"/>
              </a:xfrm>
              <a:custGeom>
                <a:avLst/>
                <a:gdLst>
                  <a:gd name="T0" fmla="*/ 352 w 4050"/>
                  <a:gd name="T1" fmla="*/ 0 h 3508"/>
                  <a:gd name="T2" fmla="*/ 0 w 4050"/>
                  <a:gd name="T3" fmla="*/ 610 h 3508"/>
                  <a:gd name="T4" fmla="*/ 1673 w 4050"/>
                  <a:gd name="T5" fmla="*/ 3508 h 3508"/>
                  <a:gd name="T6" fmla="*/ 2377 w 4050"/>
                  <a:gd name="T7" fmla="*/ 3508 h 3508"/>
                  <a:gd name="T8" fmla="*/ 4050 w 4050"/>
                  <a:gd name="T9" fmla="*/ 610 h 3508"/>
                  <a:gd name="T10" fmla="*/ 3698 w 4050"/>
                  <a:gd name="T11" fmla="*/ 0 h 3508"/>
                  <a:gd name="T12" fmla="*/ 352 w 4050"/>
                  <a:gd name="T13" fmla="*/ 0 h 3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50" h="3508">
                    <a:moveTo>
                      <a:pt x="352" y="0"/>
                    </a:moveTo>
                    <a:cubicBezTo>
                      <a:pt x="196" y="271"/>
                      <a:pt x="157" y="339"/>
                      <a:pt x="0" y="610"/>
                    </a:cubicBezTo>
                    <a:cubicBezTo>
                      <a:pt x="1673" y="3508"/>
                      <a:pt x="1673" y="3508"/>
                      <a:pt x="1673" y="3508"/>
                    </a:cubicBezTo>
                    <a:cubicBezTo>
                      <a:pt x="1986" y="3508"/>
                      <a:pt x="2064" y="3508"/>
                      <a:pt x="2377" y="3508"/>
                    </a:cubicBezTo>
                    <a:cubicBezTo>
                      <a:pt x="4050" y="610"/>
                      <a:pt x="4050" y="610"/>
                      <a:pt x="4050" y="610"/>
                    </a:cubicBezTo>
                    <a:cubicBezTo>
                      <a:pt x="3894" y="339"/>
                      <a:pt x="3854" y="271"/>
                      <a:pt x="3698" y="0"/>
                    </a:cubicBezTo>
                    <a:lnTo>
                      <a:pt x="352" y="0"/>
                    </a:lnTo>
                    <a:close/>
                  </a:path>
                </a:pathLst>
              </a:custGeom>
              <a:noFill/>
              <a:ln w="1588" cap="flat">
                <a:gradFill>
                  <a:gsLst>
                    <a:gs pos="3800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4">
                        <a:lumMod val="75000"/>
                      </a:schemeClr>
                    </a:gs>
                    <a:gs pos="0">
                      <a:schemeClr val="accent4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B7D7DBC-5C9B-44F1-A8B1-B3E87AF46225}"/>
                  </a:ext>
                </a:extLst>
              </p:cNvPr>
              <p:cNvSpPr/>
              <p:nvPr/>
            </p:nvSpPr>
            <p:spPr>
              <a:xfrm>
                <a:off x="3078480" y="1416200"/>
                <a:ext cx="3749041" cy="3749038"/>
              </a:xfrm>
              <a:prstGeom prst="ellipse">
                <a:avLst/>
              </a:prstGeom>
              <a:noFill/>
              <a:ln w="1588" cap="flat">
                <a:gradFill>
                  <a:gsLst>
                    <a:gs pos="3800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4">
                        <a:lumMod val="75000"/>
                      </a:schemeClr>
                    </a:gs>
                    <a:gs pos="0">
                      <a:schemeClr val="accent4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BF4D4E6-73AB-4AB3-95BE-7F9CD12DB5F7}"/>
                </a:ext>
              </a:extLst>
            </p:cNvPr>
            <p:cNvCxnSpPr>
              <a:cxnSpLocks/>
              <a:stCxn id="18" idx="0"/>
              <a:endCxn id="6" idx="4"/>
            </p:cNvCxnSpPr>
            <p:nvPr/>
          </p:nvCxnSpPr>
          <p:spPr>
            <a:xfrm>
              <a:off x="3380817" y="2190890"/>
              <a:ext cx="1573699" cy="2724006"/>
            </a:xfrm>
            <a:prstGeom prst="line">
              <a:avLst/>
            </a:prstGeom>
            <a:noFill/>
            <a:ln w="1588" cap="flat">
              <a:gradFill>
                <a:gsLst>
                  <a:gs pos="3800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4">
                      <a:lumMod val="75000"/>
                    </a:schemeClr>
                  </a:gs>
                  <a:gs pos="0">
                    <a:schemeClr val="accent4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0DB4ED6-4AFB-4249-B4FD-AD16C876C9AC}"/>
                </a:ext>
              </a:extLst>
            </p:cNvPr>
            <p:cNvCxnSpPr>
              <a:cxnSpLocks/>
              <a:stCxn id="18" idx="5"/>
              <a:endCxn id="6" idx="4"/>
            </p:cNvCxnSpPr>
            <p:nvPr/>
          </p:nvCxnSpPr>
          <p:spPr>
            <a:xfrm flipH="1">
              <a:off x="4954516" y="2190890"/>
              <a:ext cx="1588119" cy="2724006"/>
            </a:xfrm>
            <a:prstGeom prst="line">
              <a:avLst/>
            </a:prstGeom>
            <a:noFill/>
            <a:ln w="1588" cap="flat">
              <a:gradFill>
                <a:gsLst>
                  <a:gs pos="3800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4">
                      <a:lumMod val="75000"/>
                    </a:schemeClr>
                  </a:gs>
                  <a:gs pos="0">
                    <a:schemeClr val="accent4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4.3-1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단검 특수 스킬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[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추가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]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6E92669-4AC1-482A-99AC-CC0842A3C867}"/>
              </a:ext>
            </a:extLst>
          </p:cNvPr>
          <p:cNvSpPr/>
          <p:nvPr/>
        </p:nvSpPr>
        <p:spPr>
          <a:xfrm>
            <a:off x="259416" y="1442532"/>
            <a:ext cx="1872380" cy="502398"/>
          </a:xfrm>
          <a:prstGeom prst="roundRect">
            <a:avLst/>
          </a:prstGeom>
          <a:noFill/>
          <a:ln w="412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단검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D14250-FF89-4CFA-A3B9-C761B3616363}"/>
              </a:ext>
            </a:extLst>
          </p:cNvPr>
          <p:cNvSpPr txBox="1"/>
          <p:nvPr/>
        </p:nvSpPr>
        <p:spPr>
          <a:xfrm>
            <a:off x="333520" y="5122597"/>
            <a:ext cx="1991251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28,29&gt; </a:t>
            </a:r>
            <a:r>
              <a:rPr lang="ko-KR" altLang="en-US" sz="800" dirty="0">
                <a:solidFill>
                  <a:schemeClr val="bg1"/>
                </a:solidFill>
              </a:rPr>
              <a:t>단검의 특수 능력 아이콘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7173EAE-7E4B-4114-936D-9068D34EEB4C}"/>
              </a:ext>
            </a:extLst>
          </p:cNvPr>
          <p:cNvSpPr/>
          <p:nvPr/>
        </p:nvSpPr>
        <p:spPr>
          <a:xfrm>
            <a:off x="1195605" y="2624678"/>
            <a:ext cx="7775147" cy="502398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최대 적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명에게 공격하며</a:t>
            </a:r>
            <a:r>
              <a:rPr lang="en-US" altLang="ko-KR" dirty="0">
                <a:solidFill>
                  <a:schemeClr val="tx1"/>
                </a:solidFill>
              </a:rPr>
              <a:t>, 2</a:t>
            </a:r>
            <a:r>
              <a:rPr lang="ko-KR" altLang="en-US" dirty="0">
                <a:solidFill>
                  <a:schemeClr val="tx1"/>
                </a:solidFill>
              </a:rPr>
              <a:t>연 벱니다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재사용 대기시간 </a:t>
            </a:r>
            <a:r>
              <a:rPr lang="en-US" altLang="ko-KR" sz="1400" dirty="0">
                <a:solidFill>
                  <a:schemeClr val="tx1"/>
                </a:solidFill>
              </a:rPr>
              <a:t>: 7</a:t>
            </a:r>
            <a:r>
              <a:rPr lang="ko-KR" altLang="en-US" sz="1400" dirty="0">
                <a:solidFill>
                  <a:schemeClr val="tx1"/>
                </a:solidFill>
              </a:rPr>
              <a:t>초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58F348F-848F-481C-B510-369B7233FA3E}"/>
              </a:ext>
            </a:extLst>
          </p:cNvPr>
          <p:cNvSpPr/>
          <p:nvPr/>
        </p:nvSpPr>
        <p:spPr>
          <a:xfrm>
            <a:off x="1174296" y="3684328"/>
            <a:ext cx="7775148" cy="1440820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단검에 사슬을 연결한 뒤</a:t>
            </a:r>
            <a:r>
              <a:rPr lang="en-US" altLang="ko-KR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적을 쫓는 검을 투척합니다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적에 대해 검이 쫓을 때 검이 향하는 길 사이에</a:t>
            </a:r>
            <a:endParaRPr lang="en-US" altLang="ko-KR">
              <a:solidFill>
                <a:schemeClr val="tx1"/>
              </a:solidFill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 다른 적들이 있을 경우 그 적들도 관통합니다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endParaRPr lang="en-US" altLang="ko-KR">
              <a:solidFill>
                <a:schemeClr val="tx1"/>
              </a:solidFill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</a:rPr>
              <a:t>재사용 대기시간 </a:t>
            </a:r>
            <a:r>
              <a:rPr lang="en-US" altLang="ko-KR" sz="1400">
                <a:solidFill>
                  <a:schemeClr val="tx1"/>
                </a:solidFill>
              </a:rPr>
              <a:t>: 18</a:t>
            </a:r>
            <a:r>
              <a:rPr lang="ko-KR" altLang="en-US" sz="1400">
                <a:solidFill>
                  <a:schemeClr val="tx1"/>
                </a:solidFill>
              </a:rPr>
              <a:t>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8C64AC-7623-413D-B543-0DA3AC27A605}"/>
              </a:ext>
            </a:extLst>
          </p:cNvPr>
          <p:cNvSpPr txBox="1"/>
          <p:nvPr/>
        </p:nvSpPr>
        <p:spPr>
          <a:xfrm>
            <a:off x="1195605" y="2218139"/>
            <a:ext cx="495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공격 스킬</a:t>
            </a:r>
            <a:r>
              <a:rPr lang="en-US" altLang="ko-KR" dirty="0">
                <a:solidFill>
                  <a:schemeClr val="bg1"/>
                </a:solidFill>
              </a:rPr>
              <a:t>&gt;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668829-7792-4E58-8931-25DB6F80F37D}"/>
              </a:ext>
            </a:extLst>
          </p:cNvPr>
          <p:cNvSpPr txBox="1"/>
          <p:nvPr/>
        </p:nvSpPr>
        <p:spPr>
          <a:xfrm>
            <a:off x="1195605" y="3318504"/>
            <a:ext cx="495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공격 스킬</a:t>
            </a:r>
            <a:r>
              <a:rPr lang="en-US" altLang="ko-KR" dirty="0">
                <a:solidFill>
                  <a:schemeClr val="bg1"/>
                </a:solidFill>
              </a:rPr>
              <a:t>&gt;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2FAD09-38CE-446C-9B3C-B858D7E54E02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7ACD93-5235-4969-9EE3-F55C9C553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75" y="2163834"/>
            <a:ext cx="418170" cy="4370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433DE9-BB88-447B-9F11-683389824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22" y="3119004"/>
            <a:ext cx="418169" cy="454012"/>
          </a:xfrm>
          <a:prstGeom prst="rect">
            <a:avLst/>
          </a:prstGeom>
        </p:spPr>
      </p:pic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913B74EC-F83B-B1B0-708F-715D7BC47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35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97074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49D56E-0F72-4701-9FF0-392D650D7967}"/>
              </a:ext>
            </a:extLst>
          </p:cNvPr>
          <p:cNvCxnSpPr>
            <a:cxnSpLocks/>
          </p:cNvCxnSpPr>
          <p:nvPr/>
        </p:nvCxnSpPr>
        <p:spPr>
          <a:xfrm flipH="1">
            <a:off x="4289015" y="1844824"/>
            <a:ext cx="2155625" cy="3744416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A767FA-B8C1-4FF0-AEB1-51288DF6E593}"/>
              </a:ext>
            </a:extLst>
          </p:cNvPr>
          <p:cNvCxnSpPr>
            <a:cxnSpLocks/>
          </p:cNvCxnSpPr>
          <p:nvPr/>
        </p:nvCxnSpPr>
        <p:spPr>
          <a:xfrm flipH="1" flipV="1">
            <a:off x="3567760" y="1999328"/>
            <a:ext cx="2089797" cy="3630069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E6DCD4-0167-43A4-B832-D6DAB7B1854D}"/>
              </a:ext>
            </a:extLst>
          </p:cNvPr>
          <p:cNvGrpSpPr/>
          <p:nvPr/>
        </p:nvGrpSpPr>
        <p:grpSpPr>
          <a:xfrm>
            <a:off x="3941004" y="2756172"/>
            <a:ext cx="2041446" cy="1972740"/>
            <a:chOff x="3048194" y="1816517"/>
            <a:chExt cx="3827065" cy="369826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D409B3F-D98A-4DC3-9059-8B1CEFEEF94D}"/>
                </a:ext>
              </a:extLst>
            </p:cNvPr>
            <p:cNvGrpSpPr/>
            <p:nvPr/>
          </p:nvGrpSpPr>
          <p:grpSpPr>
            <a:xfrm>
              <a:off x="3048194" y="1816517"/>
              <a:ext cx="3827065" cy="3698265"/>
              <a:chOff x="2646352" y="1416200"/>
              <a:chExt cx="4630748" cy="4474900"/>
            </a:xfrm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777A22D8-5D1F-48F5-9100-17D2DB330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352" y="1869190"/>
                <a:ext cx="4630748" cy="4021910"/>
              </a:xfrm>
              <a:custGeom>
                <a:avLst/>
                <a:gdLst>
                  <a:gd name="T0" fmla="*/ 352 w 4050"/>
                  <a:gd name="T1" fmla="*/ 0 h 3508"/>
                  <a:gd name="T2" fmla="*/ 0 w 4050"/>
                  <a:gd name="T3" fmla="*/ 610 h 3508"/>
                  <a:gd name="T4" fmla="*/ 1673 w 4050"/>
                  <a:gd name="T5" fmla="*/ 3508 h 3508"/>
                  <a:gd name="T6" fmla="*/ 2377 w 4050"/>
                  <a:gd name="T7" fmla="*/ 3508 h 3508"/>
                  <a:gd name="T8" fmla="*/ 4050 w 4050"/>
                  <a:gd name="T9" fmla="*/ 610 h 3508"/>
                  <a:gd name="T10" fmla="*/ 3698 w 4050"/>
                  <a:gd name="T11" fmla="*/ 0 h 3508"/>
                  <a:gd name="T12" fmla="*/ 352 w 4050"/>
                  <a:gd name="T13" fmla="*/ 0 h 3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50" h="3508">
                    <a:moveTo>
                      <a:pt x="352" y="0"/>
                    </a:moveTo>
                    <a:cubicBezTo>
                      <a:pt x="196" y="271"/>
                      <a:pt x="157" y="339"/>
                      <a:pt x="0" y="610"/>
                    </a:cubicBezTo>
                    <a:cubicBezTo>
                      <a:pt x="1673" y="3508"/>
                      <a:pt x="1673" y="3508"/>
                      <a:pt x="1673" y="3508"/>
                    </a:cubicBezTo>
                    <a:cubicBezTo>
                      <a:pt x="1986" y="3508"/>
                      <a:pt x="2064" y="3508"/>
                      <a:pt x="2377" y="3508"/>
                    </a:cubicBezTo>
                    <a:cubicBezTo>
                      <a:pt x="4050" y="610"/>
                      <a:pt x="4050" y="610"/>
                      <a:pt x="4050" y="610"/>
                    </a:cubicBezTo>
                    <a:cubicBezTo>
                      <a:pt x="3894" y="339"/>
                      <a:pt x="3854" y="271"/>
                      <a:pt x="3698" y="0"/>
                    </a:cubicBezTo>
                    <a:lnTo>
                      <a:pt x="352" y="0"/>
                    </a:lnTo>
                    <a:close/>
                  </a:path>
                </a:pathLst>
              </a:custGeom>
              <a:noFill/>
              <a:ln w="1588" cap="flat">
                <a:gradFill>
                  <a:gsLst>
                    <a:gs pos="25688">
                      <a:schemeClr val="accent3">
                        <a:lumMod val="60000"/>
                        <a:lumOff val="40000"/>
                      </a:schemeClr>
                    </a:gs>
                    <a:gs pos="76000">
                      <a:schemeClr val="accent5">
                        <a:lumMod val="75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B7D7DBC-5C9B-44F1-A8B1-B3E87AF46225}"/>
                  </a:ext>
                </a:extLst>
              </p:cNvPr>
              <p:cNvSpPr/>
              <p:nvPr/>
            </p:nvSpPr>
            <p:spPr>
              <a:xfrm>
                <a:off x="3078480" y="1416200"/>
                <a:ext cx="3749041" cy="3749038"/>
              </a:xfrm>
              <a:prstGeom prst="ellipse">
                <a:avLst/>
              </a:prstGeom>
              <a:noFill/>
              <a:ln w="1588" cap="flat">
                <a:gradFill>
                  <a:gsLst>
                    <a:gs pos="25688">
                      <a:schemeClr val="accent3">
                        <a:lumMod val="60000"/>
                        <a:lumOff val="40000"/>
                      </a:schemeClr>
                    </a:gs>
                    <a:gs pos="76000">
                      <a:schemeClr val="accent5">
                        <a:lumMod val="75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BF4D4E6-73AB-4AB3-95BE-7F9CD12DB5F7}"/>
                </a:ext>
              </a:extLst>
            </p:cNvPr>
            <p:cNvCxnSpPr>
              <a:cxnSpLocks/>
              <a:stCxn id="18" idx="0"/>
              <a:endCxn id="6" idx="4"/>
            </p:cNvCxnSpPr>
            <p:nvPr/>
          </p:nvCxnSpPr>
          <p:spPr>
            <a:xfrm>
              <a:off x="3380817" y="2190890"/>
              <a:ext cx="1573699" cy="2724006"/>
            </a:xfrm>
            <a:prstGeom prst="line">
              <a:avLst/>
            </a:prstGeom>
            <a:noFill/>
            <a:ln w="1588" cap="flat">
              <a:gradFill>
                <a:gsLst>
                  <a:gs pos="25688">
                    <a:schemeClr val="accent3">
                      <a:lumMod val="60000"/>
                      <a:lumOff val="40000"/>
                    </a:schemeClr>
                  </a:gs>
                  <a:gs pos="76000">
                    <a:schemeClr val="accent5">
                      <a:lumMod val="75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  <a:gs pos="0">
                    <a:schemeClr val="accent1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0DB4ED6-4AFB-4249-B4FD-AD16C876C9AC}"/>
                </a:ext>
              </a:extLst>
            </p:cNvPr>
            <p:cNvCxnSpPr>
              <a:cxnSpLocks/>
              <a:stCxn id="18" idx="5"/>
              <a:endCxn id="6" idx="4"/>
            </p:cNvCxnSpPr>
            <p:nvPr/>
          </p:nvCxnSpPr>
          <p:spPr>
            <a:xfrm flipH="1">
              <a:off x="4954516" y="2190890"/>
              <a:ext cx="1588119" cy="2724006"/>
            </a:xfrm>
            <a:prstGeom prst="line">
              <a:avLst/>
            </a:prstGeom>
            <a:noFill/>
            <a:ln w="1588" cap="flat">
              <a:gradFill>
                <a:gsLst>
                  <a:gs pos="25688">
                    <a:schemeClr val="accent3">
                      <a:lumMod val="60000"/>
                      <a:lumOff val="40000"/>
                    </a:schemeClr>
                  </a:gs>
                  <a:gs pos="76000">
                    <a:schemeClr val="accent5">
                      <a:lumMod val="75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  <a:gs pos="0">
                    <a:schemeClr val="accent1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3.2-3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장검 특수 능력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[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원본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]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6E92669-4AC1-482A-99AC-CC0842A3C867}"/>
              </a:ext>
            </a:extLst>
          </p:cNvPr>
          <p:cNvSpPr/>
          <p:nvPr/>
        </p:nvSpPr>
        <p:spPr>
          <a:xfrm>
            <a:off x="259416" y="1442532"/>
            <a:ext cx="1872380" cy="502398"/>
          </a:xfrm>
          <a:prstGeom prst="roundRect">
            <a:avLst/>
          </a:prstGeom>
          <a:noFill/>
          <a:ln w="412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장검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D14250-FF89-4CFA-A3B9-C761B3616363}"/>
              </a:ext>
            </a:extLst>
          </p:cNvPr>
          <p:cNvSpPr txBox="1"/>
          <p:nvPr/>
        </p:nvSpPr>
        <p:spPr>
          <a:xfrm>
            <a:off x="216812" y="5893564"/>
            <a:ext cx="2125903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21,22,23&gt; </a:t>
            </a:r>
            <a:r>
              <a:rPr lang="ko-KR" altLang="en-US" sz="800" dirty="0">
                <a:solidFill>
                  <a:schemeClr val="bg1"/>
                </a:solidFill>
              </a:rPr>
              <a:t>장검의 특수 능력 아이콘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7173EAE-7E4B-4114-936D-9068D34EEB4C}"/>
              </a:ext>
            </a:extLst>
          </p:cNvPr>
          <p:cNvSpPr/>
          <p:nvPr/>
        </p:nvSpPr>
        <p:spPr>
          <a:xfrm>
            <a:off x="1186447" y="2537835"/>
            <a:ext cx="7775147" cy="647781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일정 시간동안 베기를 할 때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공격 범위 만큼의 추가로 검기가 발산됩니다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58F348F-848F-481C-B510-369B7233FA3E}"/>
              </a:ext>
            </a:extLst>
          </p:cNvPr>
          <p:cNvSpPr/>
          <p:nvPr/>
        </p:nvSpPr>
        <p:spPr>
          <a:xfrm>
            <a:off x="1223658" y="3567952"/>
            <a:ext cx="7775148" cy="657265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지면에 반월 모양의 궤도를 그려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그린 궤도 범위만큼 지면을 부숴 적들에게 피해를 입힙니다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881BD48-A9F8-42A0-96C9-E21CD914761E}"/>
              </a:ext>
            </a:extLst>
          </p:cNvPr>
          <p:cNvSpPr/>
          <p:nvPr/>
        </p:nvSpPr>
        <p:spPr>
          <a:xfrm>
            <a:off x="1222235" y="4647668"/>
            <a:ext cx="7769217" cy="657265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일정 거리만큼 돌격하며 적을 베어냅니다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돌격 진로에 적들이 있을 경우 적을 베면서 최종점까지 향합니다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58B94AC-7A7D-4962-BDC2-D0836A5E0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90" y="2154879"/>
            <a:ext cx="425519" cy="45125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4C278CF-D821-4313-A6A5-DACB6E4F9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99" y="3188746"/>
            <a:ext cx="429101" cy="46772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EA3274F-25D8-4230-AE62-7E68E3F3F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607" y="4225217"/>
            <a:ext cx="424327" cy="46772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F906237-257E-4ECE-85B1-E3F92128B615}"/>
              </a:ext>
            </a:extLst>
          </p:cNvPr>
          <p:cNvSpPr txBox="1"/>
          <p:nvPr/>
        </p:nvSpPr>
        <p:spPr>
          <a:xfrm>
            <a:off x="1192377" y="2154879"/>
            <a:ext cx="495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버프형 스킬</a:t>
            </a:r>
            <a:r>
              <a:rPr lang="en-US" altLang="ko-KR" dirty="0">
                <a:solidFill>
                  <a:schemeClr val="bg1"/>
                </a:solidFill>
              </a:rPr>
              <a:t>&gt; 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C53FF6-DA9E-44BE-BF14-AA3963A651F1}"/>
              </a:ext>
            </a:extLst>
          </p:cNvPr>
          <p:cNvSpPr txBox="1"/>
          <p:nvPr/>
        </p:nvSpPr>
        <p:spPr>
          <a:xfrm>
            <a:off x="1179911" y="3198620"/>
            <a:ext cx="495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광범위 스킬</a:t>
            </a:r>
            <a:r>
              <a:rPr lang="en-US" altLang="ko-KR" dirty="0">
                <a:solidFill>
                  <a:schemeClr val="bg1"/>
                </a:solidFill>
              </a:rPr>
              <a:t>&gt;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6D470F-2EAE-4489-A21E-FAD6E543A598}"/>
              </a:ext>
            </a:extLst>
          </p:cNvPr>
          <p:cNvSpPr txBox="1"/>
          <p:nvPr/>
        </p:nvSpPr>
        <p:spPr>
          <a:xfrm>
            <a:off x="1192377" y="4251582"/>
            <a:ext cx="495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광범위 스킬</a:t>
            </a:r>
            <a:r>
              <a:rPr lang="en-US" altLang="ko-KR" dirty="0">
                <a:solidFill>
                  <a:schemeClr val="bg1"/>
                </a:solidFill>
              </a:rPr>
              <a:t>&gt;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C96DAB-F5C7-4F32-92EE-C113D569D45F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5C36851B-91ED-1592-A287-58777D886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36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41052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49D56E-0F72-4701-9FF0-392D650D7967}"/>
              </a:ext>
            </a:extLst>
          </p:cNvPr>
          <p:cNvCxnSpPr>
            <a:cxnSpLocks/>
          </p:cNvCxnSpPr>
          <p:nvPr/>
        </p:nvCxnSpPr>
        <p:spPr>
          <a:xfrm flipH="1">
            <a:off x="4289015" y="1844824"/>
            <a:ext cx="2155625" cy="3744416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A767FA-B8C1-4FF0-AEB1-51288DF6E593}"/>
              </a:ext>
            </a:extLst>
          </p:cNvPr>
          <p:cNvCxnSpPr>
            <a:cxnSpLocks/>
          </p:cNvCxnSpPr>
          <p:nvPr/>
        </p:nvCxnSpPr>
        <p:spPr>
          <a:xfrm flipH="1" flipV="1">
            <a:off x="3567760" y="1999328"/>
            <a:ext cx="2089797" cy="3630069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E6DCD4-0167-43A4-B832-D6DAB7B1854D}"/>
              </a:ext>
            </a:extLst>
          </p:cNvPr>
          <p:cNvGrpSpPr/>
          <p:nvPr/>
        </p:nvGrpSpPr>
        <p:grpSpPr>
          <a:xfrm>
            <a:off x="3941004" y="2756172"/>
            <a:ext cx="2041446" cy="1972740"/>
            <a:chOff x="3048194" y="1816517"/>
            <a:chExt cx="3827065" cy="369826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D409B3F-D98A-4DC3-9059-8B1CEFEEF94D}"/>
                </a:ext>
              </a:extLst>
            </p:cNvPr>
            <p:cNvGrpSpPr/>
            <p:nvPr/>
          </p:nvGrpSpPr>
          <p:grpSpPr>
            <a:xfrm>
              <a:off x="3048194" y="1816517"/>
              <a:ext cx="3827065" cy="3698265"/>
              <a:chOff x="2646352" y="1416200"/>
              <a:chExt cx="4630748" cy="4474900"/>
            </a:xfrm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777A22D8-5D1F-48F5-9100-17D2DB330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352" y="1869190"/>
                <a:ext cx="4630748" cy="4021910"/>
              </a:xfrm>
              <a:custGeom>
                <a:avLst/>
                <a:gdLst>
                  <a:gd name="T0" fmla="*/ 352 w 4050"/>
                  <a:gd name="T1" fmla="*/ 0 h 3508"/>
                  <a:gd name="T2" fmla="*/ 0 w 4050"/>
                  <a:gd name="T3" fmla="*/ 610 h 3508"/>
                  <a:gd name="T4" fmla="*/ 1673 w 4050"/>
                  <a:gd name="T5" fmla="*/ 3508 h 3508"/>
                  <a:gd name="T6" fmla="*/ 2377 w 4050"/>
                  <a:gd name="T7" fmla="*/ 3508 h 3508"/>
                  <a:gd name="T8" fmla="*/ 4050 w 4050"/>
                  <a:gd name="T9" fmla="*/ 610 h 3508"/>
                  <a:gd name="T10" fmla="*/ 3698 w 4050"/>
                  <a:gd name="T11" fmla="*/ 0 h 3508"/>
                  <a:gd name="T12" fmla="*/ 352 w 4050"/>
                  <a:gd name="T13" fmla="*/ 0 h 3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50" h="3508">
                    <a:moveTo>
                      <a:pt x="352" y="0"/>
                    </a:moveTo>
                    <a:cubicBezTo>
                      <a:pt x="196" y="271"/>
                      <a:pt x="157" y="339"/>
                      <a:pt x="0" y="610"/>
                    </a:cubicBezTo>
                    <a:cubicBezTo>
                      <a:pt x="1673" y="3508"/>
                      <a:pt x="1673" y="3508"/>
                      <a:pt x="1673" y="3508"/>
                    </a:cubicBezTo>
                    <a:cubicBezTo>
                      <a:pt x="1986" y="3508"/>
                      <a:pt x="2064" y="3508"/>
                      <a:pt x="2377" y="3508"/>
                    </a:cubicBezTo>
                    <a:cubicBezTo>
                      <a:pt x="4050" y="610"/>
                      <a:pt x="4050" y="610"/>
                      <a:pt x="4050" y="610"/>
                    </a:cubicBezTo>
                    <a:cubicBezTo>
                      <a:pt x="3894" y="339"/>
                      <a:pt x="3854" y="271"/>
                      <a:pt x="3698" y="0"/>
                    </a:cubicBezTo>
                    <a:lnTo>
                      <a:pt x="352" y="0"/>
                    </a:lnTo>
                    <a:close/>
                  </a:path>
                </a:pathLst>
              </a:custGeom>
              <a:noFill/>
              <a:ln w="1588" cap="flat">
                <a:gradFill>
                  <a:gsLst>
                    <a:gs pos="25688">
                      <a:schemeClr val="accent3">
                        <a:lumMod val="60000"/>
                        <a:lumOff val="40000"/>
                      </a:schemeClr>
                    </a:gs>
                    <a:gs pos="76000">
                      <a:schemeClr val="accent5">
                        <a:lumMod val="75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B7D7DBC-5C9B-44F1-A8B1-B3E87AF46225}"/>
                  </a:ext>
                </a:extLst>
              </p:cNvPr>
              <p:cNvSpPr/>
              <p:nvPr/>
            </p:nvSpPr>
            <p:spPr>
              <a:xfrm>
                <a:off x="3078480" y="1416200"/>
                <a:ext cx="3749041" cy="3749038"/>
              </a:xfrm>
              <a:prstGeom prst="ellipse">
                <a:avLst/>
              </a:prstGeom>
              <a:noFill/>
              <a:ln w="1588" cap="flat">
                <a:gradFill>
                  <a:gsLst>
                    <a:gs pos="25688">
                      <a:schemeClr val="accent3">
                        <a:lumMod val="60000"/>
                        <a:lumOff val="40000"/>
                      </a:schemeClr>
                    </a:gs>
                    <a:gs pos="76000">
                      <a:schemeClr val="accent5">
                        <a:lumMod val="75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BF4D4E6-73AB-4AB3-95BE-7F9CD12DB5F7}"/>
                </a:ext>
              </a:extLst>
            </p:cNvPr>
            <p:cNvCxnSpPr>
              <a:cxnSpLocks/>
              <a:stCxn id="18" idx="0"/>
              <a:endCxn id="6" idx="4"/>
            </p:cNvCxnSpPr>
            <p:nvPr/>
          </p:nvCxnSpPr>
          <p:spPr>
            <a:xfrm>
              <a:off x="3380817" y="2190890"/>
              <a:ext cx="1573699" cy="2724006"/>
            </a:xfrm>
            <a:prstGeom prst="line">
              <a:avLst/>
            </a:prstGeom>
            <a:noFill/>
            <a:ln w="1588" cap="flat">
              <a:gradFill>
                <a:gsLst>
                  <a:gs pos="25688">
                    <a:schemeClr val="accent3">
                      <a:lumMod val="60000"/>
                      <a:lumOff val="40000"/>
                    </a:schemeClr>
                  </a:gs>
                  <a:gs pos="76000">
                    <a:schemeClr val="accent5">
                      <a:lumMod val="75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  <a:gs pos="0">
                    <a:schemeClr val="accent1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0DB4ED6-4AFB-4249-B4FD-AD16C876C9AC}"/>
                </a:ext>
              </a:extLst>
            </p:cNvPr>
            <p:cNvCxnSpPr>
              <a:cxnSpLocks/>
              <a:stCxn id="18" idx="5"/>
              <a:endCxn id="6" idx="4"/>
            </p:cNvCxnSpPr>
            <p:nvPr/>
          </p:nvCxnSpPr>
          <p:spPr>
            <a:xfrm flipH="1">
              <a:off x="4954516" y="2190890"/>
              <a:ext cx="1588119" cy="2724006"/>
            </a:xfrm>
            <a:prstGeom prst="line">
              <a:avLst/>
            </a:prstGeom>
            <a:noFill/>
            <a:ln w="1588" cap="flat">
              <a:gradFill>
                <a:gsLst>
                  <a:gs pos="25688">
                    <a:schemeClr val="accent3">
                      <a:lumMod val="60000"/>
                      <a:lumOff val="40000"/>
                    </a:schemeClr>
                  </a:gs>
                  <a:gs pos="76000">
                    <a:schemeClr val="accent5">
                      <a:lumMod val="75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  <a:gs pos="0">
                    <a:schemeClr val="accent1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4.3-2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장검 특수 능력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[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수정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]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6E92669-4AC1-482A-99AC-CC0842A3C867}"/>
              </a:ext>
            </a:extLst>
          </p:cNvPr>
          <p:cNvSpPr/>
          <p:nvPr/>
        </p:nvSpPr>
        <p:spPr>
          <a:xfrm>
            <a:off x="259416" y="1442532"/>
            <a:ext cx="1872380" cy="502398"/>
          </a:xfrm>
          <a:prstGeom prst="roundRect">
            <a:avLst/>
          </a:prstGeom>
          <a:noFill/>
          <a:ln w="412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장검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D14250-FF89-4CFA-A3B9-C761B3616363}"/>
              </a:ext>
            </a:extLst>
          </p:cNvPr>
          <p:cNvSpPr txBox="1"/>
          <p:nvPr/>
        </p:nvSpPr>
        <p:spPr>
          <a:xfrm>
            <a:off x="216812" y="5893564"/>
            <a:ext cx="2125903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21,23,24&gt; </a:t>
            </a:r>
            <a:r>
              <a:rPr lang="ko-KR" altLang="en-US" sz="800" dirty="0">
                <a:solidFill>
                  <a:schemeClr val="bg1"/>
                </a:solidFill>
              </a:rPr>
              <a:t>장검의 특수 능력 아이콘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7173EAE-7E4B-4114-936D-9068D34EEB4C}"/>
              </a:ext>
            </a:extLst>
          </p:cNvPr>
          <p:cNvSpPr/>
          <p:nvPr/>
        </p:nvSpPr>
        <p:spPr>
          <a:xfrm>
            <a:off x="1186447" y="2537835"/>
            <a:ext cx="7775147" cy="764762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시전 시</a:t>
            </a:r>
            <a:r>
              <a:rPr lang="en-US" altLang="ko-KR" dirty="0">
                <a:solidFill>
                  <a:schemeClr val="tx1"/>
                </a:solidFill>
              </a:rPr>
              <a:t>, 2</a:t>
            </a:r>
            <a:r>
              <a:rPr lang="ko-KR" altLang="en-US" dirty="0">
                <a:solidFill>
                  <a:schemeClr val="tx1"/>
                </a:solidFill>
              </a:rPr>
              <a:t>번 연속으로 벱니다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최대 적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명까지 피해를 줄 수 있습니다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재사용 대기시간 </a:t>
            </a:r>
            <a:r>
              <a:rPr lang="en-US" altLang="ko-KR" sz="1400" dirty="0">
                <a:solidFill>
                  <a:schemeClr val="tx1"/>
                </a:solidFill>
              </a:rPr>
              <a:t>: 10</a:t>
            </a:r>
            <a:r>
              <a:rPr lang="ko-KR" altLang="en-US" sz="1400" dirty="0">
                <a:solidFill>
                  <a:schemeClr val="tx1"/>
                </a:solidFill>
              </a:rPr>
              <a:t>초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881BD48-A9F8-42A0-96C9-E21CD914761E}"/>
              </a:ext>
            </a:extLst>
          </p:cNvPr>
          <p:cNvSpPr/>
          <p:nvPr/>
        </p:nvSpPr>
        <p:spPr>
          <a:xfrm>
            <a:off x="1222235" y="3707815"/>
            <a:ext cx="7769217" cy="765301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스킬을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번 사용할 수 있으며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각 횟수당 적 앞으로 돌진하며 찌릅니다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각 횟수당 재사용 시간 </a:t>
            </a:r>
            <a:r>
              <a:rPr lang="en-US" altLang="ko-KR" sz="1400" dirty="0">
                <a:solidFill>
                  <a:schemeClr val="tx1"/>
                </a:solidFill>
              </a:rPr>
              <a:t>: 1</a:t>
            </a:r>
            <a:r>
              <a:rPr lang="ko-KR" altLang="en-US" sz="1400" dirty="0">
                <a:solidFill>
                  <a:schemeClr val="tx1"/>
                </a:solidFill>
              </a:rPr>
              <a:t>초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재사용 대기시간 </a:t>
            </a:r>
            <a:r>
              <a:rPr lang="en-US" altLang="ko-KR" sz="1400" dirty="0">
                <a:solidFill>
                  <a:schemeClr val="tx1"/>
                </a:solidFill>
              </a:rPr>
              <a:t>: 19</a:t>
            </a:r>
            <a:r>
              <a:rPr lang="ko-KR" altLang="en-US" sz="1400" dirty="0">
                <a:solidFill>
                  <a:schemeClr val="tx1"/>
                </a:solidFill>
              </a:rPr>
              <a:t>초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58B94AC-7A7D-4962-BDC2-D0836A5E0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90" y="2154879"/>
            <a:ext cx="425519" cy="45125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EA3274F-25D8-4230-AE62-7E68E3F3F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07" y="3285364"/>
            <a:ext cx="424327" cy="46772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F906237-257E-4ECE-85B1-E3F92128B615}"/>
              </a:ext>
            </a:extLst>
          </p:cNvPr>
          <p:cNvSpPr txBox="1"/>
          <p:nvPr/>
        </p:nvSpPr>
        <p:spPr>
          <a:xfrm>
            <a:off x="1192377" y="2154879"/>
            <a:ext cx="495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공격 스킬</a:t>
            </a:r>
            <a:r>
              <a:rPr lang="en-US" altLang="ko-KR" dirty="0">
                <a:solidFill>
                  <a:schemeClr val="bg1"/>
                </a:solidFill>
              </a:rPr>
              <a:t>&gt; 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6D470F-2EAE-4489-A21E-FAD6E543A598}"/>
              </a:ext>
            </a:extLst>
          </p:cNvPr>
          <p:cNvSpPr txBox="1"/>
          <p:nvPr/>
        </p:nvSpPr>
        <p:spPr>
          <a:xfrm>
            <a:off x="1192377" y="3311729"/>
            <a:ext cx="495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공격 스킬</a:t>
            </a:r>
            <a:r>
              <a:rPr lang="en-US" altLang="ko-KR" dirty="0">
                <a:solidFill>
                  <a:schemeClr val="bg1"/>
                </a:solidFill>
              </a:rPr>
              <a:t>&gt;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BD3513F-027A-42AF-9E89-458D82D8B4CD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0020EF25-9A6F-41E5-B64C-E1B5D6F0F0AF}"/>
              </a:ext>
            </a:extLst>
          </p:cNvPr>
          <p:cNvSpPr/>
          <p:nvPr/>
        </p:nvSpPr>
        <p:spPr>
          <a:xfrm>
            <a:off x="1222235" y="4871728"/>
            <a:ext cx="7769217" cy="825524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일정 거리만큼 돌격합니다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진로에 적들이 있을 경우 적을 베면서 최종점까지 향합니다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재사용 대기시간 </a:t>
            </a:r>
            <a:r>
              <a:rPr lang="en-US" altLang="ko-KR" sz="1400" dirty="0">
                <a:solidFill>
                  <a:schemeClr val="tx1"/>
                </a:solidFill>
              </a:rPr>
              <a:t>: 18</a:t>
            </a:r>
            <a:r>
              <a:rPr lang="ko-KR" altLang="en-US" sz="1400" dirty="0">
                <a:solidFill>
                  <a:schemeClr val="tx1"/>
                </a:solidFill>
              </a:rPr>
              <a:t>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329E57-53A7-4DA5-B1C9-08B4C7EC73E0}"/>
              </a:ext>
            </a:extLst>
          </p:cNvPr>
          <p:cNvSpPr txBox="1"/>
          <p:nvPr/>
        </p:nvSpPr>
        <p:spPr>
          <a:xfrm>
            <a:off x="1192377" y="4475642"/>
            <a:ext cx="495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공격 스킬</a:t>
            </a:r>
            <a:r>
              <a:rPr lang="en-US" altLang="ko-KR" dirty="0">
                <a:solidFill>
                  <a:schemeClr val="bg1"/>
                </a:solidFill>
              </a:rPr>
              <a:t>&gt; 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09AF2A65-BF05-4A0E-856F-D3DF3C2BCE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06" y="4445148"/>
            <a:ext cx="410071" cy="467730"/>
          </a:xfrm>
          <a:prstGeom prst="rect">
            <a:avLst/>
          </a:prstGeom>
        </p:spPr>
      </p:pic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18517453-0779-4056-115F-220353EBE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37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3951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49D56E-0F72-4701-9FF0-392D650D7967}"/>
              </a:ext>
            </a:extLst>
          </p:cNvPr>
          <p:cNvCxnSpPr>
            <a:cxnSpLocks/>
          </p:cNvCxnSpPr>
          <p:nvPr/>
        </p:nvCxnSpPr>
        <p:spPr>
          <a:xfrm flipH="1">
            <a:off x="4289015" y="1844824"/>
            <a:ext cx="2155625" cy="3744416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A767FA-B8C1-4FF0-AEB1-51288DF6E593}"/>
              </a:ext>
            </a:extLst>
          </p:cNvPr>
          <p:cNvCxnSpPr>
            <a:cxnSpLocks/>
          </p:cNvCxnSpPr>
          <p:nvPr/>
        </p:nvCxnSpPr>
        <p:spPr>
          <a:xfrm flipH="1" flipV="1">
            <a:off x="3567760" y="1999328"/>
            <a:ext cx="2089797" cy="3630069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E6DCD4-0167-43A4-B832-D6DAB7B1854D}"/>
              </a:ext>
            </a:extLst>
          </p:cNvPr>
          <p:cNvGrpSpPr/>
          <p:nvPr/>
        </p:nvGrpSpPr>
        <p:grpSpPr>
          <a:xfrm>
            <a:off x="3941004" y="2756172"/>
            <a:ext cx="2041446" cy="1972740"/>
            <a:chOff x="3048194" y="1816517"/>
            <a:chExt cx="3827065" cy="369826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D409B3F-D98A-4DC3-9059-8B1CEFEEF94D}"/>
                </a:ext>
              </a:extLst>
            </p:cNvPr>
            <p:cNvGrpSpPr/>
            <p:nvPr/>
          </p:nvGrpSpPr>
          <p:grpSpPr>
            <a:xfrm>
              <a:off x="3048194" y="1816517"/>
              <a:ext cx="3827065" cy="3698265"/>
              <a:chOff x="2646352" y="1416200"/>
              <a:chExt cx="4630748" cy="4474900"/>
            </a:xfrm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777A22D8-5D1F-48F5-9100-17D2DB330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352" y="1869190"/>
                <a:ext cx="4630748" cy="4021910"/>
              </a:xfrm>
              <a:custGeom>
                <a:avLst/>
                <a:gdLst>
                  <a:gd name="T0" fmla="*/ 352 w 4050"/>
                  <a:gd name="T1" fmla="*/ 0 h 3508"/>
                  <a:gd name="T2" fmla="*/ 0 w 4050"/>
                  <a:gd name="T3" fmla="*/ 610 h 3508"/>
                  <a:gd name="T4" fmla="*/ 1673 w 4050"/>
                  <a:gd name="T5" fmla="*/ 3508 h 3508"/>
                  <a:gd name="T6" fmla="*/ 2377 w 4050"/>
                  <a:gd name="T7" fmla="*/ 3508 h 3508"/>
                  <a:gd name="T8" fmla="*/ 4050 w 4050"/>
                  <a:gd name="T9" fmla="*/ 610 h 3508"/>
                  <a:gd name="T10" fmla="*/ 3698 w 4050"/>
                  <a:gd name="T11" fmla="*/ 0 h 3508"/>
                  <a:gd name="T12" fmla="*/ 352 w 4050"/>
                  <a:gd name="T13" fmla="*/ 0 h 3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50" h="3508">
                    <a:moveTo>
                      <a:pt x="352" y="0"/>
                    </a:moveTo>
                    <a:cubicBezTo>
                      <a:pt x="196" y="271"/>
                      <a:pt x="157" y="339"/>
                      <a:pt x="0" y="610"/>
                    </a:cubicBezTo>
                    <a:cubicBezTo>
                      <a:pt x="1673" y="3508"/>
                      <a:pt x="1673" y="3508"/>
                      <a:pt x="1673" y="3508"/>
                    </a:cubicBezTo>
                    <a:cubicBezTo>
                      <a:pt x="1986" y="3508"/>
                      <a:pt x="2064" y="3508"/>
                      <a:pt x="2377" y="3508"/>
                    </a:cubicBezTo>
                    <a:cubicBezTo>
                      <a:pt x="4050" y="610"/>
                      <a:pt x="4050" y="610"/>
                      <a:pt x="4050" y="610"/>
                    </a:cubicBezTo>
                    <a:cubicBezTo>
                      <a:pt x="3894" y="339"/>
                      <a:pt x="3854" y="271"/>
                      <a:pt x="3698" y="0"/>
                    </a:cubicBezTo>
                    <a:lnTo>
                      <a:pt x="352" y="0"/>
                    </a:lnTo>
                    <a:close/>
                  </a:path>
                </a:pathLst>
              </a:custGeom>
              <a:noFill/>
              <a:ln w="1588" cap="flat">
                <a:gradFill>
                  <a:gsLst>
                    <a:gs pos="25688">
                      <a:schemeClr val="accent3">
                        <a:lumMod val="60000"/>
                        <a:lumOff val="40000"/>
                      </a:schemeClr>
                    </a:gs>
                    <a:gs pos="76000">
                      <a:schemeClr val="accent5">
                        <a:lumMod val="75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B7D7DBC-5C9B-44F1-A8B1-B3E87AF46225}"/>
                  </a:ext>
                </a:extLst>
              </p:cNvPr>
              <p:cNvSpPr/>
              <p:nvPr/>
            </p:nvSpPr>
            <p:spPr>
              <a:xfrm>
                <a:off x="3078480" y="1416200"/>
                <a:ext cx="3749041" cy="3749038"/>
              </a:xfrm>
              <a:prstGeom prst="ellipse">
                <a:avLst/>
              </a:prstGeom>
              <a:noFill/>
              <a:ln w="1588" cap="flat">
                <a:gradFill>
                  <a:gsLst>
                    <a:gs pos="25688">
                      <a:schemeClr val="accent3">
                        <a:lumMod val="60000"/>
                        <a:lumOff val="40000"/>
                      </a:schemeClr>
                    </a:gs>
                    <a:gs pos="76000">
                      <a:schemeClr val="accent5">
                        <a:lumMod val="75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BF4D4E6-73AB-4AB3-95BE-7F9CD12DB5F7}"/>
                </a:ext>
              </a:extLst>
            </p:cNvPr>
            <p:cNvCxnSpPr>
              <a:cxnSpLocks/>
              <a:stCxn id="18" idx="0"/>
              <a:endCxn id="6" idx="4"/>
            </p:cNvCxnSpPr>
            <p:nvPr/>
          </p:nvCxnSpPr>
          <p:spPr>
            <a:xfrm>
              <a:off x="3380817" y="2190890"/>
              <a:ext cx="1573699" cy="2724006"/>
            </a:xfrm>
            <a:prstGeom prst="line">
              <a:avLst/>
            </a:prstGeom>
            <a:noFill/>
            <a:ln w="1588" cap="flat">
              <a:gradFill>
                <a:gsLst>
                  <a:gs pos="25688">
                    <a:schemeClr val="accent3">
                      <a:lumMod val="60000"/>
                      <a:lumOff val="40000"/>
                    </a:schemeClr>
                  </a:gs>
                  <a:gs pos="76000">
                    <a:schemeClr val="accent5">
                      <a:lumMod val="75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  <a:gs pos="0">
                    <a:schemeClr val="accent1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0DB4ED6-4AFB-4249-B4FD-AD16C876C9AC}"/>
                </a:ext>
              </a:extLst>
            </p:cNvPr>
            <p:cNvCxnSpPr>
              <a:cxnSpLocks/>
              <a:stCxn id="18" idx="5"/>
              <a:endCxn id="6" idx="4"/>
            </p:cNvCxnSpPr>
            <p:nvPr/>
          </p:nvCxnSpPr>
          <p:spPr>
            <a:xfrm flipH="1">
              <a:off x="4954516" y="2190890"/>
              <a:ext cx="1588119" cy="2724006"/>
            </a:xfrm>
            <a:prstGeom prst="line">
              <a:avLst/>
            </a:prstGeom>
            <a:noFill/>
            <a:ln w="1588" cap="flat">
              <a:gradFill>
                <a:gsLst>
                  <a:gs pos="25688">
                    <a:schemeClr val="accent3">
                      <a:lumMod val="60000"/>
                      <a:lumOff val="40000"/>
                    </a:schemeClr>
                  </a:gs>
                  <a:gs pos="76000">
                    <a:schemeClr val="accent5">
                      <a:lumMod val="75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  <a:gs pos="0">
                    <a:schemeClr val="accent1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4.3-2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장검 특수 능력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[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추가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]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6E92669-4AC1-482A-99AC-CC0842A3C867}"/>
              </a:ext>
            </a:extLst>
          </p:cNvPr>
          <p:cNvSpPr/>
          <p:nvPr/>
        </p:nvSpPr>
        <p:spPr>
          <a:xfrm>
            <a:off x="259416" y="1442532"/>
            <a:ext cx="1872380" cy="502398"/>
          </a:xfrm>
          <a:prstGeom prst="roundRect">
            <a:avLst/>
          </a:prstGeom>
          <a:noFill/>
          <a:ln w="412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장검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D14250-FF89-4CFA-A3B9-C761B3616363}"/>
              </a:ext>
            </a:extLst>
          </p:cNvPr>
          <p:cNvSpPr txBox="1"/>
          <p:nvPr/>
        </p:nvSpPr>
        <p:spPr>
          <a:xfrm>
            <a:off x="216812" y="5893564"/>
            <a:ext cx="2125903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30,31,32&gt; </a:t>
            </a:r>
            <a:r>
              <a:rPr lang="ko-KR" altLang="en-US" sz="800" dirty="0">
                <a:solidFill>
                  <a:schemeClr val="bg1"/>
                </a:solidFill>
              </a:rPr>
              <a:t>장검의 특수 능력 아이콘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7173EAE-7E4B-4114-936D-9068D34EEB4C}"/>
              </a:ext>
            </a:extLst>
          </p:cNvPr>
          <p:cNvSpPr/>
          <p:nvPr/>
        </p:nvSpPr>
        <p:spPr>
          <a:xfrm>
            <a:off x="1186447" y="2537835"/>
            <a:ext cx="7775147" cy="741139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플레이어가 있는 곳에서 빠른 움직임으로 해당 지역을 벗어납니다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이후 임의의 좌표로 이동합니다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r>
              <a:rPr lang="ko-KR" altLang="en-US" sz="1800" dirty="0">
                <a:solidFill>
                  <a:schemeClr val="tx1"/>
                </a:solidFill>
              </a:rPr>
              <a:t> 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재사용 대기시간 </a:t>
            </a:r>
            <a:r>
              <a:rPr lang="en-US" altLang="ko-KR" sz="1400" dirty="0">
                <a:solidFill>
                  <a:schemeClr val="tx1"/>
                </a:solidFill>
              </a:rPr>
              <a:t>: 24</a:t>
            </a:r>
            <a:r>
              <a:rPr lang="ko-KR" altLang="en-US" sz="1400" dirty="0">
                <a:solidFill>
                  <a:schemeClr val="tx1"/>
                </a:solidFill>
              </a:rPr>
              <a:t>초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58F348F-848F-481C-B510-369B7233FA3E}"/>
              </a:ext>
            </a:extLst>
          </p:cNvPr>
          <p:cNvSpPr/>
          <p:nvPr/>
        </p:nvSpPr>
        <p:spPr>
          <a:xfrm>
            <a:off x="1223658" y="3671835"/>
            <a:ext cx="7775148" cy="657265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난도질을 합니다</a:t>
            </a:r>
            <a:r>
              <a:rPr lang="en-US" altLang="ko-KR" dirty="0">
                <a:solidFill>
                  <a:schemeClr val="tx1"/>
                </a:solidFill>
              </a:rPr>
              <a:t>. 5</a:t>
            </a:r>
            <a:r>
              <a:rPr lang="ko-KR" altLang="en-US" dirty="0">
                <a:solidFill>
                  <a:schemeClr val="tx1"/>
                </a:solidFill>
              </a:rPr>
              <a:t>번 크게 베기를 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재사용 대기시간 </a:t>
            </a:r>
            <a:r>
              <a:rPr lang="en-US" altLang="ko-KR" sz="1400" dirty="0">
                <a:solidFill>
                  <a:schemeClr val="tx1"/>
                </a:solidFill>
              </a:rPr>
              <a:t>: 15</a:t>
            </a:r>
            <a:r>
              <a:rPr lang="ko-KR" altLang="en-US" sz="1400" dirty="0">
                <a:solidFill>
                  <a:schemeClr val="tx1"/>
                </a:solidFill>
              </a:rPr>
              <a:t>초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881BD48-A9F8-42A0-96C9-E21CD914761E}"/>
              </a:ext>
            </a:extLst>
          </p:cNvPr>
          <p:cNvSpPr/>
          <p:nvPr/>
        </p:nvSpPr>
        <p:spPr>
          <a:xfrm>
            <a:off x="1222235" y="4751955"/>
            <a:ext cx="7769217" cy="657265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플레이어 주변을 둥글게 베어내며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검격을</a:t>
            </a:r>
            <a:r>
              <a:rPr lang="ko-KR" altLang="en-US" dirty="0">
                <a:solidFill>
                  <a:schemeClr val="tx1"/>
                </a:solidFill>
              </a:rPr>
              <a:t> 날립니다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재사용 대기시간 </a:t>
            </a:r>
            <a:r>
              <a:rPr lang="en-US" altLang="ko-KR" sz="1400" dirty="0">
                <a:solidFill>
                  <a:schemeClr val="tx1"/>
                </a:solidFill>
              </a:rPr>
              <a:t>: 14</a:t>
            </a:r>
            <a:r>
              <a:rPr lang="ko-KR" altLang="en-US" sz="1400" dirty="0">
                <a:solidFill>
                  <a:schemeClr val="tx1"/>
                </a:solidFill>
              </a:rPr>
              <a:t>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F906237-257E-4ECE-85B1-E3F92128B615}"/>
              </a:ext>
            </a:extLst>
          </p:cNvPr>
          <p:cNvSpPr txBox="1"/>
          <p:nvPr/>
        </p:nvSpPr>
        <p:spPr>
          <a:xfrm>
            <a:off x="1192377" y="2154879"/>
            <a:ext cx="495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 err="1">
                <a:solidFill>
                  <a:schemeClr val="bg1"/>
                </a:solidFill>
              </a:rPr>
              <a:t>유틸</a:t>
            </a:r>
            <a:r>
              <a:rPr lang="ko-KR" altLang="en-US" dirty="0">
                <a:solidFill>
                  <a:schemeClr val="bg1"/>
                </a:solidFill>
              </a:rPr>
              <a:t> 스킬</a:t>
            </a:r>
            <a:r>
              <a:rPr lang="en-US" altLang="ko-KR" dirty="0">
                <a:solidFill>
                  <a:schemeClr val="bg1"/>
                </a:solidFill>
              </a:rPr>
              <a:t>&gt; 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C53FF6-DA9E-44BE-BF14-AA3963A651F1}"/>
              </a:ext>
            </a:extLst>
          </p:cNvPr>
          <p:cNvSpPr txBox="1"/>
          <p:nvPr/>
        </p:nvSpPr>
        <p:spPr>
          <a:xfrm>
            <a:off x="1179911" y="3302503"/>
            <a:ext cx="495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공격 스킬</a:t>
            </a:r>
            <a:r>
              <a:rPr lang="en-US" altLang="ko-KR" dirty="0">
                <a:solidFill>
                  <a:schemeClr val="bg1"/>
                </a:solidFill>
              </a:rPr>
              <a:t>&gt;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6D470F-2EAE-4489-A21E-FAD6E543A598}"/>
              </a:ext>
            </a:extLst>
          </p:cNvPr>
          <p:cNvSpPr txBox="1"/>
          <p:nvPr/>
        </p:nvSpPr>
        <p:spPr>
          <a:xfrm>
            <a:off x="1192377" y="4355869"/>
            <a:ext cx="495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공격 스킬</a:t>
            </a:r>
            <a:r>
              <a:rPr lang="en-US" altLang="ko-KR" dirty="0">
                <a:solidFill>
                  <a:schemeClr val="bg1"/>
                </a:solidFill>
              </a:rPr>
              <a:t>&gt;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1067EA-85EC-47C4-8618-4F16B5C88043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4CE5E3-A287-4D15-BD4F-211B47C99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07" y="2149653"/>
            <a:ext cx="417294" cy="4512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FE1AE63-9259-4B23-96EF-40144AAF6C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07" y="3317182"/>
            <a:ext cx="417293" cy="4677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050D467-A0A8-48E7-827D-00A816F97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641" y="4325698"/>
            <a:ext cx="410259" cy="467729"/>
          </a:xfrm>
          <a:prstGeom prst="rect">
            <a:avLst/>
          </a:prstGeom>
        </p:spPr>
      </p:pic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D0352C74-213A-EE9D-7B9B-18F366336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38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23385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49D56E-0F72-4701-9FF0-392D650D7967}"/>
              </a:ext>
            </a:extLst>
          </p:cNvPr>
          <p:cNvCxnSpPr>
            <a:cxnSpLocks/>
          </p:cNvCxnSpPr>
          <p:nvPr/>
        </p:nvCxnSpPr>
        <p:spPr>
          <a:xfrm flipH="1">
            <a:off x="4289015" y="1844824"/>
            <a:ext cx="2155625" cy="3744416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A767FA-B8C1-4FF0-AEB1-51288DF6E593}"/>
              </a:ext>
            </a:extLst>
          </p:cNvPr>
          <p:cNvCxnSpPr>
            <a:cxnSpLocks/>
          </p:cNvCxnSpPr>
          <p:nvPr/>
        </p:nvCxnSpPr>
        <p:spPr>
          <a:xfrm flipH="1" flipV="1">
            <a:off x="3567760" y="1999328"/>
            <a:ext cx="2089797" cy="3630069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E6DCD4-0167-43A4-B832-D6DAB7B1854D}"/>
              </a:ext>
            </a:extLst>
          </p:cNvPr>
          <p:cNvGrpSpPr/>
          <p:nvPr/>
        </p:nvGrpSpPr>
        <p:grpSpPr>
          <a:xfrm>
            <a:off x="3941004" y="2756172"/>
            <a:ext cx="2041446" cy="1972740"/>
            <a:chOff x="3048194" y="1816517"/>
            <a:chExt cx="3827065" cy="369826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D409B3F-D98A-4DC3-9059-8B1CEFEEF94D}"/>
                </a:ext>
              </a:extLst>
            </p:cNvPr>
            <p:cNvGrpSpPr/>
            <p:nvPr/>
          </p:nvGrpSpPr>
          <p:grpSpPr>
            <a:xfrm>
              <a:off x="3048194" y="1816517"/>
              <a:ext cx="3827065" cy="3698265"/>
              <a:chOff x="2646352" y="1416200"/>
              <a:chExt cx="4630748" cy="4474900"/>
            </a:xfrm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777A22D8-5D1F-48F5-9100-17D2DB330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352" y="1869190"/>
                <a:ext cx="4630748" cy="4021910"/>
              </a:xfrm>
              <a:custGeom>
                <a:avLst/>
                <a:gdLst>
                  <a:gd name="T0" fmla="*/ 352 w 4050"/>
                  <a:gd name="T1" fmla="*/ 0 h 3508"/>
                  <a:gd name="T2" fmla="*/ 0 w 4050"/>
                  <a:gd name="T3" fmla="*/ 610 h 3508"/>
                  <a:gd name="T4" fmla="*/ 1673 w 4050"/>
                  <a:gd name="T5" fmla="*/ 3508 h 3508"/>
                  <a:gd name="T6" fmla="*/ 2377 w 4050"/>
                  <a:gd name="T7" fmla="*/ 3508 h 3508"/>
                  <a:gd name="T8" fmla="*/ 4050 w 4050"/>
                  <a:gd name="T9" fmla="*/ 610 h 3508"/>
                  <a:gd name="T10" fmla="*/ 3698 w 4050"/>
                  <a:gd name="T11" fmla="*/ 0 h 3508"/>
                  <a:gd name="T12" fmla="*/ 352 w 4050"/>
                  <a:gd name="T13" fmla="*/ 0 h 3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50" h="3508">
                    <a:moveTo>
                      <a:pt x="352" y="0"/>
                    </a:moveTo>
                    <a:cubicBezTo>
                      <a:pt x="196" y="271"/>
                      <a:pt x="157" y="339"/>
                      <a:pt x="0" y="610"/>
                    </a:cubicBezTo>
                    <a:cubicBezTo>
                      <a:pt x="1673" y="3508"/>
                      <a:pt x="1673" y="3508"/>
                      <a:pt x="1673" y="3508"/>
                    </a:cubicBezTo>
                    <a:cubicBezTo>
                      <a:pt x="1986" y="3508"/>
                      <a:pt x="2064" y="3508"/>
                      <a:pt x="2377" y="3508"/>
                    </a:cubicBezTo>
                    <a:cubicBezTo>
                      <a:pt x="4050" y="610"/>
                      <a:pt x="4050" y="610"/>
                      <a:pt x="4050" y="610"/>
                    </a:cubicBezTo>
                    <a:cubicBezTo>
                      <a:pt x="3894" y="339"/>
                      <a:pt x="3854" y="271"/>
                      <a:pt x="3698" y="0"/>
                    </a:cubicBezTo>
                    <a:lnTo>
                      <a:pt x="352" y="0"/>
                    </a:lnTo>
                    <a:close/>
                  </a:path>
                </a:pathLst>
              </a:custGeom>
              <a:noFill/>
              <a:ln w="1588" cap="flat">
                <a:gradFill>
                  <a:gsLst>
                    <a:gs pos="25688">
                      <a:schemeClr val="accent3">
                        <a:lumMod val="60000"/>
                        <a:lumOff val="40000"/>
                      </a:schemeClr>
                    </a:gs>
                    <a:gs pos="76000">
                      <a:schemeClr val="accent5">
                        <a:lumMod val="75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B7D7DBC-5C9B-44F1-A8B1-B3E87AF46225}"/>
                  </a:ext>
                </a:extLst>
              </p:cNvPr>
              <p:cNvSpPr/>
              <p:nvPr/>
            </p:nvSpPr>
            <p:spPr>
              <a:xfrm>
                <a:off x="3078480" y="1416200"/>
                <a:ext cx="3749041" cy="3749038"/>
              </a:xfrm>
              <a:prstGeom prst="ellipse">
                <a:avLst/>
              </a:prstGeom>
              <a:noFill/>
              <a:ln w="1588" cap="flat">
                <a:gradFill>
                  <a:gsLst>
                    <a:gs pos="25688">
                      <a:schemeClr val="accent3">
                        <a:lumMod val="60000"/>
                        <a:lumOff val="40000"/>
                      </a:schemeClr>
                    </a:gs>
                    <a:gs pos="76000">
                      <a:schemeClr val="accent5">
                        <a:lumMod val="75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BF4D4E6-73AB-4AB3-95BE-7F9CD12DB5F7}"/>
                </a:ext>
              </a:extLst>
            </p:cNvPr>
            <p:cNvCxnSpPr>
              <a:cxnSpLocks/>
              <a:stCxn id="18" idx="0"/>
              <a:endCxn id="6" idx="4"/>
            </p:cNvCxnSpPr>
            <p:nvPr/>
          </p:nvCxnSpPr>
          <p:spPr>
            <a:xfrm>
              <a:off x="3380817" y="2190890"/>
              <a:ext cx="1573699" cy="2724006"/>
            </a:xfrm>
            <a:prstGeom prst="line">
              <a:avLst/>
            </a:prstGeom>
            <a:noFill/>
            <a:ln w="1588" cap="flat">
              <a:gradFill>
                <a:gsLst>
                  <a:gs pos="25688">
                    <a:schemeClr val="accent3">
                      <a:lumMod val="60000"/>
                      <a:lumOff val="40000"/>
                    </a:schemeClr>
                  </a:gs>
                  <a:gs pos="76000">
                    <a:schemeClr val="accent5">
                      <a:lumMod val="75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  <a:gs pos="0">
                    <a:schemeClr val="accent1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0DB4ED6-4AFB-4249-B4FD-AD16C876C9AC}"/>
                </a:ext>
              </a:extLst>
            </p:cNvPr>
            <p:cNvCxnSpPr>
              <a:cxnSpLocks/>
              <a:stCxn id="18" idx="5"/>
              <a:endCxn id="6" idx="4"/>
            </p:cNvCxnSpPr>
            <p:nvPr/>
          </p:nvCxnSpPr>
          <p:spPr>
            <a:xfrm flipH="1">
              <a:off x="4954516" y="2190890"/>
              <a:ext cx="1588119" cy="2724006"/>
            </a:xfrm>
            <a:prstGeom prst="line">
              <a:avLst/>
            </a:prstGeom>
            <a:noFill/>
            <a:ln w="1588" cap="flat">
              <a:gradFill>
                <a:gsLst>
                  <a:gs pos="25688">
                    <a:schemeClr val="accent3">
                      <a:lumMod val="60000"/>
                      <a:lumOff val="40000"/>
                    </a:schemeClr>
                  </a:gs>
                  <a:gs pos="76000">
                    <a:schemeClr val="accent5">
                      <a:lumMod val="75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  <a:gs pos="0">
                    <a:schemeClr val="accent1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4.3-2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장검 특수 능력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[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추가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]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6E92669-4AC1-482A-99AC-CC0842A3C867}"/>
              </a:ext>
            </a:extLst>
          </p:cNvPr>
          <p:cNvSpPr/>
          <p:nvPr/>
        </p:nvSpPr>
        <p:spPr>
          <a:xfrm>
            <a:off x="259416" y="1442532"/>
            <a:ext cx="1872380" cy="502398"/>
          </a:xfrm>
          <a:prstGeom prst="roundRect">
            <a:avLst/>
          </a:prstGeom>
          <a:noFill/>
          <a:ln w="412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장검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D14250-FF89-4CFA-A3B9-C761B3616363}"/>
              </a:ext>
            </a:extLst>
          </p:cNvPr>
          <p:cNvSpPr txBox="1"/>
          <p:nvPr/>
        </p:nvSpPr>
        <p:spPr>
          <a:xfrm>
            <a:off x="333520" y="4819680"/>
            <a:ext cx="1991251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33,34&gt; </a:t>
            </a:r>
            <a:r>
              <a:rPr lang="ko-KR" altLang="en-US" sz="800" dirty="0">
                <a:solidFill>
                  <a:schemeClr val="bg1"/>
                </a:solidFill>
              </a:rPr>
              <a:t>장검의 특수 능력 아이콘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7173EAE-7E4B-4114-936D-9068D34EEB4C}"/>
              </a:ext>
            </a:extLst>
          </p:cNvPr>
          <p:cNvSpPr/>
          <p:nvPr/>
        </p:nvSpPr>
        <p:spPr>
          <a:xfrm>
            <a:off x="1186447" y="2537836"/>
            <a:ext cx="7775147" cy="1074816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시전 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강제 점프를 하게 되며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지면에 달 모양의 궤도를 그린 뒤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하강하면서 궤도 모양의 지면을 부숴 적들에게 피해를 입힙니다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재사용 대기시간 </a:t>
            </a:r>
            <a:r>
              <a:rPr lang="en-US" altLang="ko-KR" sz="1400" dirty="0">
                <a:solidFill>
                  <a:schemeClr val="tx1"/>
                </a:solidFill>
              </a:rPr>
              <a:t>: 24</a:t>
            </a:r>
            <a:r>
              <a:rPr lang="ko-KR" altLang="en-US" sz="1400" dirty="0">
                <a:solidFill>
                  <a:schemeClr val="tx1"/>
                </a:solidFill>
              </a:rPr>
              <a:t>초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58F348F-848F-481C-B510-369B7233FA3E}"/>
              </a:ext>
            </a:extLst>
          </p:cNvPr>
          <p:cNvSpPr/>
          <p:nvPr/>
        </p:nvSpPr>
        <p:spPr>
          <a:xfrm>
            <a:off x="1223658" y="3999679"/>
            <a:ext cx="7775148" cy="823938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엄청난 스피드를 보이며 최대 적 </a:t>
            </a:r>
            <a:r>
              <a:rPr lang="en-US" altLang="ko-KR" dirty="0">
                <a:solidFill>
                  <a:schemeClr val="tx1"/>
                </a:solidFill>
              </a:rPr>
              <a:t>4</a:t>
            </a:r>
            <a:r>
              <a:rPr lang="ko-KR" altLang="en-US" dirty="0">
                <a:solidFill>
                  <a:schemeClr val="tx1"/>
                </a:solidFill>
              </a:rPr>
              <a:t>명을 빠르게 베어냅니다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이후 </a:t>
            </a:r>
            <a:r>
              <a:rPr lang="en-US" altLang="ko-KR" dirty="0">
                <a:solidFill>
                  <a:schemeClr val="tx1"/>
                </a:solidFill>
              </a:rPr>
              <a:t>4</a:t>
            </a:r>
            <a:r>
              <a:rPr lang="ko-KR" altLang="en-US" dirty="0">
                <a:solidFill>
                  <a:schemeClr val="tx1"/>
                </a:solidFill>
              </a:rPr>
              <a:t>초간 이동속도가 느려집니다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재사용 대기시간 </a:t>
            </a:r>
            <a:r>
              <a:rPr lang="en-US" altLang="ko-KR" sz="1400" dirty="0">
                <a:solidFill>
                  <a:schemeClr val="tx1"/>
                </a:solidFill>
              </a:rPr>
              <a:t>: 13</a:t>
            </a:r>
            <a:r>
              <a:rPr lang="ko-KR" altLang="en-US" sz="1400" dirty="0">
                <a:solidFill>
                  <a:schemeClr val="tx1"/>
                </a:solidFill>
              </a:rPr>
              <a:t>초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F906237-257E-4ECE-85B1-E3F92128B615}"/>
              </a:ext>
            </a:extLst>
          </p:cNvPr>
          <p:cNvSpPr txBox="1"/>
          <p:nvPr/>
        </p:nvSpPr>
        <p:spPr>
          <a:xfrm>
            <a:off x="1192377" y="2154879"/>
            <a:ext cx="495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공격 스킬</a:t>
            </a:r>
            <a:r>
              <a:rPr lang="en-US" altLang="ko-KR" dirty="0">
                <a:solidFill>
                  <a:schemeClr val="bg1"/>
                </a:solidFill>
              </a:rPr>
              <a:t>&gt; 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C53FF6-DA9E-44BE-BF14-AA3963A651F1}"/>
              </a:ext>
            </a:extLst>
          </p:cNvPr>
          <p:cNvSpPr txBox="1"/>
          <p:nvPr/>
        </p:nvSpPr>
        <p:spPr>
          <a:xfrm>
            <a:off x="1179911" y="3630346"/>
            <a:ext cx="495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공격 스킬</a:t>
            </a:r>
            <a:r>
              <a:rPr lang="en-US" altLang="ko-KR" dirty="0">
                <a:solidFill>
                  <a:schemeClr val="bg1"/>
                </a:solidFill>
              </a:rPr>
              <a:t>&gt;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2BB21B-6C5F-4A63-92F1-1DE68470AC38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72988D-2F6F-4CA2-AEDB-35DA2B887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07" y="2168860"/>
            <a:ext cx="417293" cy="4334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C2E289-0A0B-4AAE-9F04-870B6B4347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85" y="3609020"/>
            <a:ext cx="417292" cy="467730"/>
          </a:xfrm>
          <a:prstGeom prst="rect">
            <a:avLst/>
          </a:prstGeom>
        </p:spPr>
      </p:pic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8F69BD10-BD2B-28AD-57BE-A4408B5B0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39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458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기획 컨셉 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E6DCD4-0167-43A4-B832-D6DAB7B1854D}"/>
              </a:ext>
            </a:extLst>
          </p:cNvPr>
          <p:cNvGrpSpPr/>
          <p:nvPr/>
        </p:nvGrpSpPr>
        <p:grpSpPr>
          <a:xfrm>
            <a:off x="3941004" y="2756172"/>
            <a:ext cx="2041446" cy="1972740"/>
            <a:chOff x="3048194" y="1816517"/>
            <a:chExt cx="3827065" cy="369826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D409B3F-D98A-4DC3-9059-8B1CEFEEF94D}"/>
                </a:ext>
              </a:extLst>
            </p:cNvPr>
            <p:cNvGrpSpPr/>
            <p:nvPr/>
          </p:nvGrpSpPr>
          <p:grpSpPr>
            <a:xfrm>
              <a:off x="3048194" y="1816517"/>
              <a:ext cx="3827065" cy="3698265"/>
              <a:chOff x="2646352" y="1416200"/>
              <a:chExt cx="4630748" cy="4474900"/>
            </a:xfrm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777A22D8-5D1F-48F5-9100-17D2DB330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352" y="1869190"/>
                <a:ext cx="4630748" cy="4021910"/>
              </a:xfrm>
              <a:custGeom>
                <a:avLst/>
                <a:gdLst>
                  <a:gd name="T0" fmla="*/ 352 w 4050"/>
                  <a:gd name="T1" fmla="*/ 0 h 3508"/>
                  <a:gd name="T2" fmla="*/ 0 w 4050"/>
                  <a:gd name="T3" fmla="*/ 610 h 3508"/>
                  <a:gd name="T4" fmla="*/ 1673 w 4050"/>
                  <a:gd name="T5" fmla="*/ 3508 h 3508"/>
                  <a:gd name="T6" fmla="*/ 2377 w 4050"/>
                  <a:gd name="T7" fmla="*/ 3508 h 3508"/>
                  <a:gd name="T8" fmla="*/ 4050 w 4050"/>
                  <a:gd name="T9" fmla="*/ 610 h 3508"/>
                  <a:gd name="T10" fmla="*/ 3698 w 4050"/>
                  <a:gd name="T11" fmla="*/ 0 h 3508"/>
                  <a:gd name="T12" fmla="*/ 352 w 4050"/>
                  <a:gd name="T13" fmla="*/ 0 h 3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50" h="3508">
                    <a:moveTo>
                      <a:pt x="352" y="0"/>
                    </a:moveTo>
                    <a:cubicBezTo>
                      <a:pt x="196" y="271"/>
                      <a:pt x="157" y="339"/>
                      <a:pt x="0" y="610"/>
                    </a:cubicBezTo>
                    <a:cubicBezTo>
                      <a:pt x="1673" y="3508"/>
                      <a:pt x="1673" y="3508"/>
                      <a:pt x="1673" y="3508"/>
                    </a:cubicBezTo>
                    <a:cubicBezTo>
                      <a:pt x="1986" y="3508"/>
                      <a:pt x="2064" y="3508"/>
                      <a:pt x="2377" y="3508"/>
                    </a:cubicBezTo>
                    <a:cubicBezTo>
                      <a:pt x="4050" y="610"/>
                      <a:pt x="4050" y="610"/>
                      <a:pt x="4050" y="610"/>
                    </a:cubicBezTo>
                    <a:cubicBezTo>
                      <a:pt x="3894" y="339"/>
                      <a:pt x="3854" y="271"/>
                      <a:pt x="3698" y="0"/>
                    </a:cubicBezTo>
                    <a:lnTo>
                      <a:pt x="352" y="0"/>
                    </a:lnTo>
                    <a:close/>
                  </a:path>
                </a:pathLst>
              </a:custGeom>
              <a:noFill/>
              <a:ln w="1588" cap="flat">
                <a:gradFill>
                  <a:gsLst>
                    <a:gs pos="0">
                      <a:srgbClr val="9966FF"/>
                    </a:gs>
                    <a:gs pos="100000">
                      <a:srgbClr val="DA5054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B7D7DBC-5C9B-44F1-A8B1-B3E87AF46225}"/>
                  </a:ext>
                </a:extLst>
              </p:cNvPr>
              <p:cNvSpPr/>
              <p:nvPr/>
            </p:nvSpPr>
            <p:spPr>
              <a:xfrm>
                <a:off x="3078480" y="1416200"/>
                <a:ext cx="3749041" cy="3749038"/>
              </a:xfrm>
              <a:prstGeom prst="ellipse">
                <a:avLst/>
              </a:prstGeom>
              <a:noFill/>
              <a:ln w="1588" cap="flat">
                <a:gradFill>
                  <a:gsLst>
                    <a:gs pos="0">
                      <a:srgbClr val="9966FF"/>
                    </a:gs>
                    <a:gs pos="100000">
                      <a:srgbClr val="DA5054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BF4D4E6-73AB-4AB3-95BE-7F9CD12DB5F7}"/>
                </a:ext>
              </a:extLst>
            </p:cNvPr>
            <p:cNvCxnSpPr>
              <a:cxnSpLocks/>
              <a:stCxn id="18" idx="0"/>
              <a:endCxn id="6" idx="4"/>
            </p:cNvCxnSpPr>
            <p:nvPr/>
          </p:nvCxnSpPr>
          <p:spPr>
            <a:xfrm>
              <a:off x="3380817" y="2190890"/>
              <a:ext cx="1573699" cy="2724006"/>
            </a:xfrm>
            <a:prstGeom prst="line">
              <a:avLst/>
            </a:prstGeom>
            <a:noFill/>
            <a:ln w="1588" cap="flat">
              <a:gradFill>
                <a:gsLst>
                  <a:gs pos="0">
                    <a:srgbClr val="9966FF"/>
                  </a:gs>
                  <a:gs pos="100000">
                    <a:srgbClr val="DA5054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0DB4ED6-4AFB-4249-B4FD-AD16C876C9AC}"/>
                </a:ext>
              </a:extLst>
            </p:cNvPr>
            <p:cNvCxnSpPr>
              <a:cxnSpLocks/>
              <a:stCxn id="18" idx="5"/>
              <a:endCxn id="6" idx="4"/>
            </p:cNvCxnSpPr>
            <p:nvPr/>
          </p:nvCxnSpPr>
          <p:spPr>
            <a:xfrm flipH="1">
              <a:off x="4954516" y="2190890"/>
              <a:ext cx="1588119" cy="2724006"/>
            </a:xfrm>
            <a:prstGeom prst="line">
              <a:avLst/>
            </a:prstGeom>
            <a:noFill/>
            <a:ln w="1588" cap="flat">
              <a:gradFill>
                <a:gsLst>
                  <a:gs pos="0">
                    <a:srgbClr val="9966FF"/>
                  </a:gs>
                  <a:gs pos="100000">
                    <a:srgbClr val="DA5054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D2B19EB-7D14-41D3-87A1-A7FD4F63B091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104668D-08FD-4C37-9A50-2C2AE03963D7}"/>
              </a:ext>
            </a:extLst>
          </p:cNvPr>
          <p:cNvSpPr txBox="1"/>
          <p:nvPr/>
        </p:nvSpPr>
        <p:spPr>
          <a:xfrm>
            <a:off x="842157" y="1937434"/>
            <a:ext cx="8221683" cy="3707166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342900" indent="-342900">
              <a:spcAft>
                <a:spcPts val="300"/>
              </a:spcAft>
              <a:buSzPct val="80000"/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각 스테이지 테마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,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레벨 디자인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플레이어의 무기 시스템 설정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무기 시스템에 따른 특수 능력 설정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 typeface="Arial" panose="020B0604020202020204" pitchFamily="34" charset="0"/>
              <a:buChar char="•"/>
            </a:pP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구조물 상호 작용 설정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 typeface="Arial" panose="020B0604020202020204" pitchFamily="34" charset="0"/>
              <a:buChar char="•"/>
            </a:pP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카메라 시점 설정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 typeface="Arial" panose="020B0604020202020204" pitchFamily="34" charset="0"/>
              <a:buChar char="•"/>
            </a:pP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 typeface="Arial" panose="020B0604020202020204" pitchFamily="34" charset="0"/>
              <a:buChar char="•"/>
            </a:pP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B6B899D-5A3D-47C8-ABA7-49BB5E12A6F8}"/>
              </a:ext>
            </a:extLst>
          </p:cNvPr>
          <p:cNvCxnSpPr>
            <a:cxnSpLocks/>
          </p:cNvCxnSpPr>
          <p:nvPr/>
        </p:nvCxnSpPr>
        <p:spPr>
          <a:xfrm flipH="1">
            <a:off x="4241245" y="1884772"/>
            <a:ext cx="2155625" cy="3744416"/>
          </a:xfrm>
          <a:prstGeom prst="line">
            <a:avLst/>
          </a:prstGeom>
          <a:noFill/>
          <a:ln w="1588" cap="flat">
            <a:gradFill>
              <a:gsLst>
                <a:gs pos="50000">
                  <a:schemeClr val="bg1"/>
                </a:gs>
                <a:gs pos="0">
                  <a:schemeClr val="tx1"/>
                </a:gs>
                <a:gs pos="100000">
                  <a:schemeClr val="tx1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/>
        </p:spPr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E480AA8-2E9A-4987-8E8E-A485ABB13C27}"/>
              </a:ext>
            </a:extLst>
          </p:cNvPr>
          <p:cNvCxnSpPr>
            <a:cxnSpLocks/>
          </p:cNvCxnSpPr>
          <p:nvPr/>
        </p:nvCxnSpPr>
        <p:spPr>
          <a:xfrm flipH="1" flipV="1">
            <a:off x="3583673" y="2014531"/>
            <a:ext cx="2089797" cy="3630069"/>
          </a:xfrm>
          <a:prstGeom prst="line">
            <a:avLst/>
          </a:prstGeom>
          <a:noFill/>
          <a:ln w="1588" cap="flat">
            <a:gradFill>
              <a:gsLst>
                <a:gs pos="46000">
                  <a:schemeClr val="bg1"/>
                </a:gs>
                <a:gs pos="0">
                  <a:schemeClr val="tx1"/>
                </a:gs>
                <a:gs pos="100000">
                  <a:schemeClr val="tx1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/>
        </p:spPr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6A914DA-9846-454E-BB94-CC625D48DB70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6272C3B-E847-4C1E-B2F8-58376078D61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0B8B123-50BE-481D-B0E2-5A3E2A4F3315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D719C27-8390-4B90-B2E6-CA60C01D2041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1.2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기획 방향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[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원본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]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4CA1F9C2-0DE0-86A2-2E22-EAF8C419C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7613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49D56E-0F72-4701-9FF0-392D650D7967}"/>
              </a:ext>
            </a:extLst>
          </p:cNvPr>
          <p:cNvCxnSpPr>
            <a:cxnSpLocks/>
          </p:cNvCxnSpPr>
          <p:nvPr/>
        </p:nvCxnSpPr>
        <p:spPr>
          <a:xfrm flipH="1">
            <a:off x="4289015" y="1844824"/>
            <a:ext cx="2155625" cy="3744416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A767FA-B8C1-4FF0-AEB1-51288DF6E593}"/>
              </a:ext>
            </a:extLst>
          </p:cNvPr>
          <p:cNvCxnSpPr>
            <a:cxnSpLocks/>
          </p:cNvCxnSpPr>
          <p:nvPr/>
        </p:nvCxnSpPr>
        <p:spPr>
          <a:xfrm flipH="1" flipV="1">
            <a:off x="3567760" y="1999328"/>
            <a:ext cx="2089797" cy="3630069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E6DCD4-0167-43A4-B832-D6DAB7B1854D}"/>
              </a:ext>
            </a:extLst>
          </p:cNvPr>
          <p:cNvGrpSpPr/>
          <p:nvPr/>
        </p:nvGrpSpPr>
        <p:grpSpPr>
          <a:xfrm>
            <a:off x="3941004" y="2756172"/>
            <a:ext cx="2041446" cy="1972740"/>
            <a:chOff x="3048194" y="1816517"/>
            <a:chExt cx="3827065" cy="369826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D409B3F-D98A-4DC3-9059-8B1CEFEEF94D}"/>
                </a:ext>
              </a:extLst>
            </p:cNvPr>
            <p:cNvGrpSpPr/>
            <p:nvPr/>
          </p:nvGrpSpPr>
          <p:grpSpPr>
            <a:xfrm>
              <a:off x="3048194" y="1816517"/>
              <a:ext cx="3827065" cy="3698265"/>
              <a:chOff x="2646352" y="1416200"/>
              <a:chExt cx="4630748" cy="4474900"/>
            </a:xfrm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777A22D8-5D1F-48F5-9100-17D2DB330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352" y="1869190"/>
                <a:ext cx="4630748" cy="4021910"/>
              </a:xfrm>
              <a:custGeom>
                <a:avLst/>
                <a:gdLst>
                  <a:gd name="T0" fmla="*/ 352 w 4050"/>
                  <a:gd name="T1" fmla="*/ 0 h 3508"/>
                  <a:gd name="T2" fmla="*/ 0 w 4050"/>
                  <a:gd name="T3" fmla="*/ 610 h 3508"/>
                  <a:gd name="T4" fmla="*/ 1673 w 4050"/>
                  <a:gd name="T5" fmla="*/ 3508 h 3508"/>
                  <a:gd name="T6" fmla="*/ 2377 w 4050"/>
                  <a:gd name="T7" fmla="*/ 3508 h 3508"/>
                  <a:gd name="T8" fmla="*/ 4050 w 4050"/>
                  <a:gd name="T9" fmla="*/ 610 h 3508"/>
                  <a:gd name="T10" fmla="*/ 3698 w 4050"/>
                  <a:gd name="T11" fmla="*/ 0 h 3508"/>
                  <a:gd name="T12" fmla="*/ 352 w 4050"/>
                  <a:gd name="T13" fmla="*/ 0 h 3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50" h="3508">
                    <a:moveTo>
                      <a:pt x="352" y="0"/>
                    </a:moveTo>
                    <a:cubicBezTo>
                      <a:pt x="196" y="271"/>
                      <a:pt x="157" y="339"/>
                      <a:pt x="0" y="610"/>
                    </a:cubicBezTo>
                    <a:cubicBezTo>
                      <a:pt x="1673" y="3508"/>
                      <a:pt x="1673" y="3508"/>
                      <a:pt x="1673" y="3508"/>
                    </a:cubicBezTo>
                    <a:cubicBezTo>
                      <a:pt x="1986" y="3508"/>
                      <a:pt x="2064" y="3508"/>
                      <a:pt x="2377" y="3508"/>
                    </a:cubicBezTo>
                    <a:cubicBezTo>
                      <a:pt x="4050" y="610"/>
                      <a:pt x="4050" y="610"/>
                      <a:pt x="4050" y="610"/>
                    </a:cubicBezTo>
                    <a:cubicBezTo>
                      <a:pt x="3894" y="339"/>
                      <a:pt x="3854" y="271"/>
                      <a:pt x="3698" y="0"/>
                    </a:cubicBezTo>
                    <a:lnTo>
                      <a:pt x="352" y="0"/>
                    </a:lnTo>
                    <a:close/>
                  </a:path>
                </a:pathLst>
              </a:custGeom>
              <a:noFill/>
              <a:ln w="1588" cap="flat">
                <a:gradFill>
                  <a:gsLst>
                    <a:gs pos="100000">
                      <a:schemeClr val="accent5">
                        <a:lumMod val="60000"/>
                        <a:lumOff val="40000"/>
                      </a:schemeClr>
                    </a:gs>
                    <a:gs pos="0">
                      <a:schemeClr val="accent4">
                        <a:lumMod val="92000"/>
                        <a:lumOff val="8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B7D7DBC-5C9B-44F1-A8B1-B3E87AF46225}"/>
                  </a:ext>
                </a:extLst>
              </p:cNvPr>
              <p:cNvSpPr/>
              <p:nvPr/>
            </p:nvSpPr>
            <p:spPr>
              <a:xfrm>
                <a:off x="3078480" y="1416200"/>
                <a:ext cx="3749041" cy="3749038"/>
              </a:xfrm>
              <a:prstGeom prst="ellipse">
                <a:avLst/>
              </a:prstGeom>
              <a:noFill/>
              <a:ln w="1588" cap="flat">
                <a:gradFill>
                  <a:gsLst>
                    <a:gs pos="100000">
                      <a:schemeClr val="accent5">
                        <a:lumMod val="60000"/>
                        <a:lumOff val="40000"/>
                      </a:schemeClr>
                    </a:gs>
                    <a:gs pos="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BF4D4E6-73AB-4AB3-95BE-7F9CD12DB5F7}"/>
                </a:ext>
              </a:extLst>
            </p:cNvPr>
            <p:cNvCxnSpPr>
              <a:cxnSpLocks/>
              <a:stCxn id="18" idx="0"/>
              <a:endCxn id="6" idx="4"/>
            </p:cNvCxnSpPr>
            <p:nvPr/>
          </p:nvCxnSpPr>
          <p:spPr>
            <a:xfrm>
              <a:off x="3380817" y="2190890"/>
              <a:ext cx="157369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accent5">
                      <a:lumMod val="60000"/>
                      <a:lumOff val="40000"/>
                    </a:schemeClr>
                  </a:gs>
                  <a:gs pos="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0DB4ED6-4AFB-4249-B4FD-AD16C876C9AC}"/>
                </a:ext>
              </a:extLst>
            </p:cNvPr>
            <p:cNvCxnSpPr>
              <a:cxnSpLocks/>
              <a:stCxn id="18" idx="5"/>
              <a:endCxn id="6" idx="4"/>
            </p:cNvCxnSpPr>
            <p:nvPr/>
          </p:nvCxnSpPr>
          <p:spPr>
            <a:xfrm flipH="1">
              <a:off x="4954516" y="2190890"/>
              <a:ext cx="158811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accent5">
                      <a:lumMod val="60000"/>
                      <a:lumOff val="40000"/>
                    </a:schemeClr>
                  </a:gs>
                  <a:gs pos="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4.3-3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특수 스킬 관리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[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추가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]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436C377-85BA-4438-B592-59E0BB386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16" y="2812158"/>
            <a:ext cx="3530742" cy="2282064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63B3B69-7E8C-4762-B4F9-C33BCC8BEEBC}"/>
              </a:ext>
            </a:extLst>
          </p:cNvPr>
          <p:cNvSpPr/>
          <p:nvPr/>
        </p:nvSpPr>
        <p:spPr>
          <a:xfrm>
            <a:off x="3792926" y="2579576"/>
            <a:ext cx="5944270" cy="2668548"/>
          </a:xfrm>
          <a:prstGeom prst="roundRect">
            <a:avLst/>
          </a:prstGeom>
          <a:noFill/>
          <a:ln w="412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스테이지 클리어 이후 얻는 스킬들을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스킬 창을 통해 </a:t>
            </a:r>
            <a:r>
              <a: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사용할 스킬</a:t>
            </a:r>
            <a:r>
              <a:rPr lang="ko-KR" altLang="en-US" sz="2000" b="1" dirty="0">
                <a:solidFill>
                  <a:schemeClr val="bg1"/>
                </a:solidFill>
              </a:rPr>
              <a:t>과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사용하지 않을 스킬들을 지정</a:t>
            </a:r>
            <a:r>
              <a:rPr lang="ko-KR" altLang="en-US" sz="2000" b="1" dirty="0">
                <a:solidFill>
                  <a:schemeClr val="bg1"/>
                </a:solidFill>
              </a:rPr>
              <a:t>한다</a:t>
            </a:r>
            <a:r>
              <a:rPr lang="en-US" altLang="ko-KR" sz="2000" b="1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왼쪽 슬롯</a:t>
            </a:r>
            <a:r>
              <a:rPr lang="ko-KR" altLang="en-US" sz="2000" b="1" dirty="0">
                <a:solidFill>
                  <a:schemeClr val="bg1"/>
                </a:solidFill>
              </a:rPr>
              <a:t>은 각 </a:t>
            </a:r>
            <a:r>
              <a:rPr lang="en-US" altLang="ko-KR" sz="2000" b="1" dirty="0">
                <a:solidFill>
                  <a:schemeClr val="bg1"/>
                </a:solidFill>
              </a:rPr>
              <a:t>1,2,3</a:t>
            </a:r>
            <a:r>
              <a:rPr lang="ko-KR" altLang="en-US" sz="2000" b="1" dirty="0">
                <a:solidFill>
                  <a:schemeClr val="bg1"/>
                </a:solidFill>
              </a:rPr>
              <a:t>번 키에 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사용할 스킬 슬롯</a:t>
            </a:r>
            <a:r>
              <a:rPr lang="ko-KR" altLang="en-US" sz="2000" b="1" dirty="0">
                <a:solidFill>
                  <a:schemeClr val="bg1"/>
                </a:solidFill>
              </a:rPr>
              <a:t>이며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오른쪽은 왼쪽 슬롯에 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들어가지 않는 스킬들이 들어간다</a:t>
            </a:r>
            <a:r>
              <a:rPr lang="en-US" altLang="ko-KR" sz="2000" b="1" dirty="0">
                <a:solidFill>
                  <a:schemeClr val="bg1"/>
                </a:solidFill>
              </a:rPr>
              <a:t>.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978407-FF96-4C13-AFEF-1EF7920F701A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F30DD5-2B3A-4DF8-BBAD-D114C401C70B}"/>
              </a:ext>
            </a:extLst>
          </p:cNvPr>
          <p:cNvSpPr txBox="1"/>
          <p:nvPr/>
        </p:nvSpPr>
        <p:spPr>
          <a:xfrm>
            <a:off x="668524" y="1232756"/>
            <a:ext cx="85329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</a:rPr>
              <a:t>K</a:t>
            </a:r>
            <a:r>
              <a:rPr lang="ko-KR" altLang="en-US" sz="1800" dirty="0">
                <a:solidFill>
                  <a:schemeClr val="bg1"/>
                </a:solidFill>
              </a:rPr>
              <a:t>키를 누르면 스킬을 관리하는 스킬 창이 열린다</a:t>
            </a:r>
            <a:r>
              <a:rPr lang="en-US" altLang="ko-KR" sz="1800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스킬은 보스 스테이지를 처치 후 얻게 되며</a:t>
            </a:r>
            <a:r>
              <a:rPr lang="en-US" altLang="ko-KR" sz="1800" dirty="0">
                <a:solidFill>
                  <a:schemeClr val="bg1"/>
                </a:solidFill>
              </a:rPr>
              <a:t>, </a:t>
            </a:r>
          </a:p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스테이지 클리어 마다 </a:t>
            </a:r>
            <a:r>
              <a:rPr lang="en-US" altLang="ko-KR" sz="1800" dirty="0">
                <a:solidFill>
                  <a:schemeClr val="bg1"/>
                </a:solidFill>
              </a:rPr>
              <a:t>2</a:t>
            </a:r>
            <a:r>
              <a:rPr lang="ko-KR" altLang="en-US" sz="1800" dirty="0">
                <a:solidFill>
                  <a:schemeClr val="bg1"/>
                </a:solidFill>
              </a:rPr>
              <a:t>개씩 얻을 수 있다</a:t>
            </a:r>
            <a:r>
              <a:rPr lang="en-US" altLang="ko-KR" sz="18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F3DC24-73E2-4939-B26F-CC82625A6A77}"/>
              </a:ext>
            </a:extLst>
          </p:cNvPr>
          <p:cNvSpPr txBox="1"/>
          <p:nvPr/>
        </p:nvSpPr>
        <p:spPr>
          <a:xfrm>
            <a:off x="126891" y="5094222"/>
            <a:ext cx="1996059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35&gt; </a:t>
            </a:r>
            <a:r>
              <a:rPr lang="ko-KR" altLang="en-US" sz="800" dirty="0">
                <a:solidFill>
                  <a:schemeClr val="bg1"/>
                </a:solidFill>
              </a:rPr>
              <a:t>스킬 관리하는 스킬 창 예시</a:t>
            </a: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07058F80-8010-48F7-F837-729FA0F5F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40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48432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49D56E-0F72-4701-9FF0-392D650D7967}"/>
              </a:ext>
            </a:extLst>
          </p:cNvPr>
          <p:cNvCxnSpPr>
            <a:cxnSpLocks/>
          </p:cNvCxnSpPr>
          <p:nvPr/>
        </p:nvCxnSpPr>
        <p:spPr>
          <a:xfrm flipH="1">
            <a:off x="4289015" y="1844824"/>
            <a:ext cx="2155625" cy="3744416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A767FA-B8C1-4FF0-AEB1-51288DF6E593}"/>
              </a:ext>
            </a:extLst>
          </p:cNvPr>
          <p:cNvCxnSpPr>
            <a:cxnSpLocks/>
          </p:cNvCxnSpPr>
          <p:nvPr/>
        </p:nvCxnSpPr>
        <p:spPr>
          <a:xfrm flipH="1" flipV="1">
            <a:off x="3567760" y="1999328"/>
            <a:ext cx="2089797" cy="3630069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E6DCD4-0167-43A4-B832-D6DAB7B1854D}"/>
              </a:ext>
            </a:extLst>
          </p:cNvPr>
          <p:cNvGrpSpPr/>
          <p:nvPr/>
        </p:nvGrpSpPr>
        <p:grpSpPr>
          <a:xfrm>
            <a:off x="3941004" y="2756172"/>
            <a:ext cx="2041446" cy="1972740"/>
            <a:chOff x="3048194" y="1816517"/>
            <a:chExt cx="3827065" cy="369826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D409B3F-D98A-4DC3-9059-8B1CEFEEF94D}"/>
                </a:ext>
              </a:extLst>
            </p:cNvPr>
            <p:cNvGrpSpPr/>
            <p:nvPr/>
          </p:nvGrpSpPr>
          <p:grpSpPr>
            <a:xfrm>
              <a:off x="3048194" y="1816517"/>
              <a:ext cx="3827065" cy="3698265"/>
              <a:chOff x="2646352" y="1416200"/>
              <a:chExt cx="4630748" cy="4474900"/>
            </a:xfrm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777A22D8-5D1F-48F5-9100-17D2DB330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352" y="1869190"/>
                <a:ext cx="4630748" cy="4021910"/>
              </a:xfrm>
              <a:custGeom>
                <a:avLst/>
                <a:gdLst>
                  <a:gd name="T0" fmla="*/ 352 w 4050"/>
                  <a:gd name="T1" fmla="*/ 0 h 3508"/>
                  <a:gd name="T2" fmla="*/ 0 w 4050"/>
                  <a:gd name="T3" fmla="*/ 610 h 3508"/>
                  <a:gd name="T4" fmla="*/ 1673 w 4050"/>
                  <a:gd name="T5" fmla="*/ 3508 h 3508"/>
                  <a:gd name="T6" fmla="*/ 2377 w 4050"/>
                  <a:gd name="T7" fmla="*/ 3508 h 3508"/>
                  <a:gd name="T8" fmla="*/ 4050 w 4050"/>
                  <a:gd name="T9" fmla="*/ 610 h 3508"/>
                  <a:gd name="T10" fmla="*/ 3698 w 4050"/>
                  <a:gd name="T11" fmla="*/ 0 h 3508"/>
                  <a:gd name="T12" fmla="*/ 352 w 4050"/>
                  <a:gd name="T13" fmla="*/ 0 h 3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50" h="3508">
                    <a:moveTo>
                      <a:pt x="352" y="0"/>
                    </a:moveTo>
                    <a:cubicBezTo>
                      <a:pt x="196" y="271"/>
                      <a:pt x="157" y="339"/>
                      <a:pt x="0" y="610"/>
                    </a:cubicBezTo>
                    <a:cubicBezTo>
                      <a:pt x="1673" y="3508"/>
                      <a:pt x="1673" y="3508"/>
                      <a:pt x="1673" y="3508"/>
                    </a:cubicBezTo>
                    <a:cubicBezTo>
                      <a:pt x="1986" y="3508"/>
                      <a:pt x="2064" y="3508"/>
                      <a:pt x="2377" y="3508"/>
                    </a:cubicBezTo>
                    <a:cubicBezTo>
                      <a:pt x="4050" y="610"/>
                      <a:pt x="4050" y="610"/>
                      <a:pt x="4050" y="610"/>
                    </a:cubicBezTo>
                    <a:cubicBezTo>
                      <a:pt x="3894" y="339"/>
                      <a:pt x="3854" y="271"/>
                      <a:pt x="3698" y="0"/>
                    </a:cubicBezTo>
                    <a:lnTo>
                      <a:pt x="352" y="0"/>
                    </a:lnTo>
                    <a:close/>
                  </a:path>
                </a:pathLst>
              </a:cu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B7D7DBC-5C9B-44F1-A8B1-B3E87AF46225}"/>
                  </a:ext>
                </a:extLst>
              </p:cNvPr>
              <p:cNvSpPr/>
              <p:nvPr/>
            </p:nvSpPr>
            <p:spPr>
              <a:xfrm>
                <a:off x="3078480" y="1416200"/>
                <a:ext cx="3749041" cy="3749038"/>
              </a:xfrm>
              <a:prstGeom prst="ellipse">
                <a:avLst/>
              </a:pr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BF4D4E6-73AB-4AB3-95BE-7F9CD12DB5F7}"/>
                </a:ext>
              </a:extLst>
            </p:cNvPr>
            <p:cNvCxnSpPr>
              <a:cxnSpLocks/>
              <a:stCxn id="18" idx="0"/>
              <a:endCxn id="6" idx="4"/>
            </p:cNvCxnSpPr>
            <p:nvPr/>
          </p:nvCxnSpPr>
          <p:spPr>
            <a:xfrm>
              <a:off x="3380817" y="2190890"/>
              <a:ext cx="157369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0DB4ED6-4AFB-4249-B4FD-AD16C876C9AC}"/>
                </a:ext>
              </a:extLst>
            </p:cNvPr>
            <p:cNvCxnSpPr>
              <a:cxnSpLocks/>
              <a:stCxn id="18" idx="5"/>
              <a:endCxn id="6" idx="4"/>
            </p:cNvCxnSpPr>
            <p:nvPr/>
          </p:nvCxnSpPr>
          <p:spPr>
            <a:xfrm flipH="1">
              <a:off x="4954516" y="2190890"/>
              <a:ext cx="158811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[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원본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]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3">
            <a:extLst>
              <a:ext uri="{FF2B5EF4-FFF2-40B4-BE49-F238E27FC236}">
                <a16:creationId xmlns:a16="http://schemas.microsoft.com/office/drawing/2014/main" id="{28FD396A-4A05-4B8F-A078-18B28CB17B9E}"/>
              </a:ext>
            </a:extLst>
          </p:cNvPr>
          <p:cNvGraphicFramePr>
            <a:graphicFrameLocks noGrp="1"/>
          </p:cNvGraphicFramePr>
          <p:nvPr/>
        </p:nvGraphicFramePr>
        <p:xfrm>
          <a:off x="488504" y="1448780"/>
          <a:ext cx="8964996" cy="4437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3303">
                  <a:extLst>
                    <a:ext uri="{9D8B030D-6E8A-4147-A177-3AD203B41FA5}">
                      <a16:colId xmlns:a16="http://schemas.microsoft.com/office/drawing/2014/main" val="2187281680"/>
                    </a:ext>
                  </a:extLst>
                </a:gridCol>
                <a:gridCol w="3361213">
                  <a:extLst>
                    <a:ext uri="{9D8B030D-6E8A-4147-A177-3AD203B41FA5}">
                      <a16:colId xmlns:a16="http://schemas.microsoft.com/office/drawing/2014/main" val="2782372628"/>
                    </a:ext>
                  </a:extLst>
                </a:gridCol>
                <a:gridCol w="4320480">
                  <a:extLst>
                    <a:ext uri="{9D8B030D-6E8A-4147-A177-3AD203B41FA5}">
                      <a16:colId xmlns:a16="http://schemas.microsoft.com/office/drawing/2014/main" val="3344350927"/>
                    </a:ext>
                  </a:extLst>
                </a:gridCol>
              </a:tblGrid>
              <a:tr h="5225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공통점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차이점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720149"/>
                  </a:ext>
                </a:extLst>
              </a:tr>
              <a:tr h="193572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1 STAGE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chemeClr val="accent4">
                            <a:lumMod val="60000"/>
                            <a:lumOff val="40000"/>
                          </a:schemeClr>
                        </a:gs>
                        <a:gs pos="100000">
                          <a:schemeClr val="tx2">
                            <a:lumMod val="40000"/>
                            <a:lumOff val="60000"/>
                          </a:schemeClr>
                        </a:gs>
                      </a:gsLst>
                      <a:lin ang="10800000" scaled="1"/>
                      <a:tileRect/>
                    </a:gradFill>
                  </a:tcPr>
                </a:tc>
                <a:tc rowSpan="3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플레이어는 해당 스테이지의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적 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NPC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들을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모두 섬멸한다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altLang="ko-KR" sz="1800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해당 스테이지의 보스를 클리어 해야 다음 스테이지로 진행이 된다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altLang="ko-KR" sz="1800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dirty="0" err="1">
                          <a:solidFill>
                            <a:schemeClr val="bg1"/>
                          </a:solidFill>
                        </a:rPr>
                        <a:t>맵이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 넓고 광활하여 스테이지 안에서 자유로운 이동이 가능하다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algn="l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bg1"/>
                          </a:solidFill>
                        </a:rPr>
                        <a:t>튜토리얼 이후 플레이이므로</a:t>
                      </a:r>
                      <a:r>
                        <a:rPr lang="en-US" altLang="ko-KR" sz="1600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</a:rPr>
                        <a:t>타 스테이지보다 매우 쉬운 난이도로 구성</a:t>
                      </a:r>
                      <a:r>
                        <a:rPr lang="en-US" altLang="ko-KR" sz="1600" b="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b="0" dirty="0">
                        <a:solidFill>
                          <a:schemeClr val="bg1"/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bg1"/>
                          </a:solidFill>
                        </a:rPr>
                        <a:t>사원의 벽을 탈 수 있고</a:t>
                      </a:r>
                      <a:r>
                        <a:rPr lang="en-US" altLang="ko-KR" sz="1600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</a:rPr>
                        <a:t>지붕 위를 뛰어 넘나 들 수 있다</a:t>
                      </a:r>
                      <a:r>
                        <a:rPr lang="en-US" altLang="ko-KR" sz="1600" b="0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25036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모래바람 자연현상이 추가되어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플레이어는 모래바람에 대해 일정 시간 이상 맞게 되면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시야가 흐려지며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피해를 입게 된다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altLang="ko-KR" sz="1600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주변 구조물들로 숨어 적의 위치를 확인하거나 모래바람을 피할 수 있다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852293"/>
                  </a:ext>
                </a:extLst>
              </a:tr>
              <a:tr h="19079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2 STAGE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60000"/>
                            <a:lumOff val="40000"/>
                          </a:schemeClr>
                        </a:gs>
                        <a:gs pos="100000">
                          <a:schemeClr val="tx2">
                            <a:lumMod val="40000"/>
                            <a:lumOff val="60000"/>
                          </a:schemeClr>
                        </a:gs>
                      </a:gsLst>
                      <a:lin ang="10800000" scaled="1"/>
                      <a:tileRect/>
                    </a:gra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27736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65D5F36E-1C3F-475B-B9BC-C4DD49A1CAD4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E0BA4971-562D-1CEC-9366-7BE34123D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41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50489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49D56E-0F72-4701-9FF0-392D650D7967}"/>
              </a:ext>
            </a:extLst>
          </p:cNvPr>
          <p:cNvCxnSpPr>
            <a:cxnSpLocks/>
          </p:cNvCxnSpPr>
          <p:nvPr/>
        </p:nvCxnSpPr>
        <p:spPr>
          <a:xfrm flipH="1">
            <a:off x="4289015" y="1844824"/>
            <a:ext cx="2155625" cy="3744416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A767FA-B8C1-4FF0-AEB1-51288DF6E593}"/>
              </a:ext>
            </a:extLst>
          </p:cNvPr>
          <p:cNvCxnSpPr>
            <a:cxnSpLocks/>
          </p:cNvCxnSpPr>
          <p:nvPr/>
        </p:nvCxnSpPr>
        <p:spPr>
          <a:xfrm flipH="1" flipV="1">
            <a:off x="3567760" y="1999328"/>
            <a:ext cx="2089797" cy="3630069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E6DCD4-0167-43A4-B832-D6DAB7B1854D}"/>
              </a:ext>
            </a:extLst>
          </p:cNvPr>
          <p:cNvGrpSpPr/>
          <p:nvPr/>
        </p:nvGrpSpPr>
        <p:grpSpPr>
          <a:xfrm>
            <a:off x="3941004" y="2756172"/>
            <a:ext cx="2041446" cy="1972740"/>
            <a:chOff x="3048194" y="1816517"/>
            <a:chExt cx="3827065" cy="369826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D409B3F-D98A-4DC3-9059-8B1CEFEEF94D}"/>
                </a:ext>
              </a:extLst>
            </p:cNvPr>
            <p:cNvGrpSpPr/>
            <p:nvPr/>
          </p:nvGrpSpPr>
          <p:grpSpPr>
            <a:xfrm>
              <a:off x="3048194" y="1816517"/>
              <a:ext cx="3827065" cy="3698265"/>
              <a:chOff x="2646352" y="1416200"/>
              <a:chExt cx="4630748" cy="4474900"/>
            </a:xfrm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777A22D8-5D1F-48F5-9100-17D2DB330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352" y="1869190"/>
                <a:ext cx="4630748" cy="4021910"/>
              </a:xfrm>
              <a:custGeom>
                <a:avLst/>
                <a:gdLst>
                  <a:gd name="T0" fmla="*/ 352 w 4050"/>
                  <a:gd name="T1" fmla="*/ 0 h 3508"/>
                  <a:gd name="T2" fmla="*/ 0 w 4050"/>
                  <a:gd name="T3" fmla="*/ 610 h 3508"/>
                  <a:gd name="T4" fmla="*/ 1673 w 4050"/>
                  <a:gd name="T5" fmla="*/ 3508 h 3508"/>
                  <a:gd name="T6" fmla="*/ 2377 w 4050"/>
                  <a:gd name="T7" fmla="*/ 3508 h 3508"/>
                  <a:gd name="T8" fmla="*/ 4050 w 4050"/>
                  <a:gd name="T9" fmla="*/ 610 h 3508"/>
                  <a:gd name="T10" fmla="*/ 3698 w 4050"/>
                  <a:gd name="T11" fmla="*/ 0 h 3508"/>
                  <a:gd name="T12" fmla="*/ 352 w 4050"/>
                  <a:gd name="T13" fmla="*/ 0 h 3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50" h="3508">
                    <a:moveTo>
                      <a:pt x="352" y="0"/>
                    </a:moveTo>
                    <a:cubicBezTo>
                      <a:pt x="196" y="271"/>
                      <a:pt x="157" y="339"/>
                      <a:pt x="0" y="610"/>
                    </a:cubicBezTo>
                    <a:cubicBezTo>
                      <a:pt x="1673" y="3508"/>
                      <a:pt x="1673" y="3508"/>
                      <a:pt x="1673" y="3508"/>
                    </a:cubicBezTo>
                    <a:cubicBezTo>
                      <a:pt x="1986" y="3508"/>
                      <a:pt x="2064" y="3508"/>
                      <a:pt x="2377" y="3508"/>
                    </a:cubicBezTo>
                    <a:cubicBezTo>
                      <a:pt x="4050" y="610"/>
                      <a:pt x="4050" y="610"/>
                      <a:pt x="4050" y="610"/>
                    </a:cubicBezTo>
                    <a:cubicBezTo>
                      <a:pt x="3894" y="339"/>
                      <a:pt x="3854" y="271"/>
                      <a:pt x="3698" y="0"/>
                    </a:cubicBezTo>
                    <a:lnTo>
                      <a:pt x="352" y="0"/>
                    </a:lnTo>
                    <a:close/>
                  </a:path>
                </a:pathLst>
              </a:cu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B7D7DBC-5C9B-44F1-A8B1-B3E87AF46225}"/>
                  </a:ext>
                </a:extLst>
              </p:cNvPr>
              <p:cNvSpPr/>
              <p:nvPr/>
            </p:nvSpPr>
            <p:spPr>
              <a:xfrm>
                <a:off x="3078480" y="1416200"/>
                <a:ext cx="3749041" cy="3749038"/>
              </a:xfrm>
              <a:prstGeom prst="ellipse">
                <a:avLst/>
              </a:pr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BF4D4E6-73AB-4AB3-95BE-7F9CD12DB5F7}"/>
                </a:ext>
              </a:extLst>
            </p:cNvPr>
            <p:cNvCxnSpPr>
              <a:cxnSpLocks/>
              <a:stCxn id="18" idx="0"/>
              <a:endCxn id="6" idx="4"/>
            </p:cNvCxnSpPr>
            <p:nvPr/>
          </p:nvCxnSpPr>
          <p:spPr>
            <a:xfrm>
              <a:off x="3380817" y="2190890"/>
              <a:ext cx="157369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0DB4ED6-4AFB-4249-B4FD-AD16C876C9AC}"/>
                </a:ext>
              </a:extLst>
            </p:cNvPr>
            <p:cNvCxnSpPr>
              <a:cxnSpLocks/>
              <a:stCxn id="18" idx="5"/>
              <a:endCxn id="6" idx="4"/>
            </p:cNvCxnSpPr>
            <p:nvPr/>
          </p:nvCxnSpPr>
          <p:spPr>
            <a:xfrm flipH="1">
              <a:off x="4954516" y="2190890"/>
              <a:ext cx="158811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[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원본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]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37E241A-45EC-4F95-BD1A-00978F210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26" y="1112730"/>
            <a:ext cx="4510306" cy="240185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33D0A20-9762-46FC-BFC4-63A706B65D59}"/>
              </a:ext>
            </a:extLst>
          </p:cNvPr>
          <p:cNvSpPr txBox="1"/>
          <p:nvPr/>
        </p:nvSpPr>
        <p:spPr>
          <a:xfrm>
            <a:off x="252000" y="3514584"/>
            <a:ext cx="1670650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36&gt; 1</a:t>
            </a:r>
            <a:r>
              <a:rPr lang="ko-KR" altLang="en-US" sz="800" dirty="0">
                <a:solidFill>
                  <a:schemeClr val="bg1"/>
                </a:solidFill>
              </a:rPr>
              <a:t>스테이지 예시 화면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0E44AC-19FE-469A-B3D7-516F408F656B}"/>
              </a:ext>
            </a:extLst>
          </p:cNvPr>
          <p:cNvSpPr txBox="1"/>
          <p:nvPr/>
        </p:nvSpPr>
        <p:spPr>
          <a:xfrm>
            <a:off x="4961726" y="1721999"/>
            <a:ext cx="480452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1</a:t>
            </a:r>
            <a:r>
              <a:rPr lang="ko-KR" altLang="en-US" sz="1600" dirty="0">
                <a:solidFill>
                  <a:schemeClr val="bg1"/>
                </a:solidFill>
              </a:rPr>
              <a:t>스테이지는 습격한 나머지 무리를 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    </a:t>
            </a:r>
            <a:r>
              <a:rPr lang="ko-KR" altLang="en-US" sz="1600" dirty="0">
                <a:solidFill>
                  <a:schemeClr val="bg1"/>
                </a:solidFill>
              </a:rPr>
              <a:t>처리하는 테마다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사원의 벽이나 지붕을 넘나 들며 적을 처치한다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E7A7E5-34DE-4018-A9BC-6089EE1F1ADE}"/>
              </a:ext>
            </a:extLst>
          </p:cNvPr>
          <p:cNvSpPr txBox="1"/>
          <p:nvPr/>
        </p:nvSpPr>
        <p:spPr>
          <a:xfrm>
            <a:off x="252000" y="6154444"/>
            <a:ext cx="1670650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37&gt; 2</a:t>
            </a:r>
            <a:r>
              <a:rPr lang="ko-KR" altLang="en-US" sz="800" dirty="0">
                <a:solidFill>
                  <a:schemeClr val="bg1"/>
                </a:solidFill>
              </a:rPr>
              <a:t>스테이지 예시 화면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F76615-4EA0-464F-9A9D-857C50BA8D04}"/>
              </a:ext>
            </a:extLst>
          </p:cNvPr>
          <p:cNvSpPr txBox="1"/>
          <p:nvPr/>
        </p:nvSpPr>
        <p:spPr>
          <a:xfrm>
            <a:off x="4901263" y="3888911"/>
            <a:ext cx="47527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2</a:t>
            </a:r>
            <a:r>
              <a:rPr lang="ko-KR" altLang="en-US" sz="1600" dirty="0">
                <a:solidFill>
                  <a:schemeClr val="bg1"/>
                </a:solidFill>
              </a:rPr>
              <a:t>스테이지는 황무지 테마로</a:t>
            </a:r>
            <a:r>
              <a:rPr lang="en-US" altLang="ko-KR" sz="1600" dirty="0">
                <a:solidFill>
                  <a:schemeClr val="bg1"/>
                </a:solidFill>
              </a:rPr>
              <a:t>,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   </a:t>
            </a:r>
            <a:r>
              <a:rPr lang="ko-KR" altLang="en-US" sz="1600" dirty="0">
                <a:solidFill>
                  <a:schemeClr val="bg1"/>
                </a:solidFill>
              </a:rPr>
              <a:t>모래바람이 일어나는 자연현상이 추가된다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   </a:t>
            </a:r>
            <a:r>
              <a:rPr lang="ko-KR" altLang="en-US" sz="1600" dirty="0">
                <a:solidFill>
                  <a:schemeClr val="bg1"/>
                </a:solidFill>
              </a:rPr>
              <a:t>모래바람은 일정 시간마다 단시간 발생한다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주변 바위를 통해 벽 타기 같은 </a:t>
            </a:r>
            <a:r>
              <a:rPr lang="ko-KR" altLang="en-US" sz="1600" dirty="0" err="1">
                <a:solidFill>
                  <a:schemeClr val="bg1"/>
                </a:solidFill>
              </a:rPr>
              <a:t>파쿠르</a:t>
            </a:r>
            <a:r>
              <a:rPr lang="ko-KR" altLang="en-US" sz="1600" dirty="0">
                <a:solidFill>
                  <a:schemeClr val="bg1"/>
                </a:solidFill>
              </a:rPr>
              <a:t> 액션을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    통해 적의 공격을 회피하거나 플레이어가 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    </a:t>
            </a:r>
            <a:r>
              <a:rPr lang="ko-KR" altLang="en-US" sz="1600" dirty="0">
                <a:solidFill>
                  <a:schemeClr val="bg1"/>
                </a:solidFill>
              </a:rPr>
              <a:t>공격할 수 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E91D5B8A-6FFA-4294-9327-96200ABB2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00" y="3772636"/>
            <a:ext cx="4470716" cy="238081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05E4AC0-9337-463D-8A25-A617F05210EC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F5C79826-77E4-1926-4417-02F5B5F3D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42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17458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49D56E-0F72-4701-9FF0-392D650D7967}"/>
              </a:ext>
            </a:extLst>
          </p:cNvPr>
          <p:cNvCxnSpPr>
            <a:cxnSpLocks/>
          </p:cNvCxnSpPr>
          <p:nvPr/>
        </p:nvCxnSpPr>
        <p:spPr>
          <a:xfrm flipH="1">
            <a:off x="4289015" y="1844824"/>
            <a:ext cx="2155625" cy="3744416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A767FA-B8C1-4FF0-AEB1-51288DF6E593}"/>
              </a:ext>
            </a:extLst>
          </p:cNvPr>
          <p:cNvCxnSpPr>
            <a:cxnSpLocks/>
          </p:cNvCxnSpPr>
          <p:nvPr/>
        </p:nvCxnSpPr>
        <p:spPr>
          <a:xfrm flipH="1" flipV="1">
            <a:off x="3567760" y="1999328"/>
            <a:ext cx="2089797" cy="3630069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E6DCD4-0167-43A4-B832-D6DAB7B1854D}"/>
              </a:ext>
            </a:extLst>
          </p:cNvPr>
          <p:cNvGrpSpPr/>
          <p:nvPr/>
        </p:nvGrpSpPr>
        <p:grpSpPr>
          <a:xfrm>
            <a:off x="3941004" y="2756172"/>
            <a:ext cx="2041446" cy="1972740"/>
            <a:chOff x="3048194" y="1816517"/>
            <a:chExt cx="3827065" cy="369826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D409B3F-D98A-4DC3-9059-8B1CEFEEF94D}"/>
                </a:ext>
              </a:extLst>
            </p:cNvPr>
            <p:cNvGrpSpPr/>
            <p:nvPr/>
          </p:nvGrpSpPr>
          <p:grpSpPr>
            <a:xfrm>
              <a:off x="3048194" y="1816517"/>
              <a:ext cx="3827065" cy="3698265"/>
              <a:chOff x="2646352" y="1416200"/>
              <a:chExt cx="4630748" cy="4474900"/>
            </a:xfrm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777A22D8-5D1F-48F5-9100-17D2DB330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352" y="1869190"/>
                <a:ext cx="4630748" cy="4021910"/>
              </a:xfrm>
              <a:custGeom>
                <a:avLst/>
                <a:gdLst>
                  <a:gd name="T0" fmla="*/ 352 w 4050"/>
                  <a:gd name="T1" fmla="*/ 0 h 3508"/>
                  <a:gd name="T2" fmla="*/ 0 w 4050"/>
                  <a:gd name="T3" fmla="*/ 610 h 3508"/>
                  <a:gd name="T4" fmla="*/ 1673 w 4050"/>
                  <a:gd name="T5" fmla="*/ 3508 h 3508"/>
                  <a:gd name="T6" fmla="*/ 2377 w 4050"/>
                  <a:gd name="T7" fmla="*/ 3508 h 3508"/>
                  <a:gd name="T8" fmla="*/ 4050 w 4050"/>
                  <a:gd name="T9" fmla="*/ 610 h 3508"/>
                  <a:gd name="T10" fmla="*/ 3698 w 4050"/>
                  <a:gd name="T11" fmla="*/ 0 h 3508"/>
                  <a:gd name="T12" fmla="*/ 352 w 4050"/>
                  <a:gd name="T13" fmla="*/ 0 h 3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50" h="3508">
                    <a:moveTo>
                      <a:pt x="352" y="0"/>
                    </a:moveTo>
                    <a:cubicBezTo>
                      <a:pt x="196" y="271"/>
                      <a:pt x="157" y="339"/>
                      <a:pt x="0" y="610"/>
                    </a:cubicBezTo>
                    <a:cubicBezTo>
                      <a:pt x="1673" y="3508"/>
                      <a:pt x="1673" y="3508"/>
                      <a:pt x="1673" y="3508"/>
                    </a:cubicBezTo>
                    <a:cubicBezTo>
                      <a:pt x="1986" y="3508"/>
                      <a:pt x="2064" y="3508"/>
                      <a:pt x="2377" y="3508"/>
                    </a:cubicBezTo>
                    <a:cubicBezTo>
                      <a:pt x="4050" y="610"/>
                      <a:pt x="4050" y="610"/>
                      <a:pt x="4050" y="610"/>
                    </a:cubicBezTo>
                    <a:cubicBezTo>
                      <a:pt x="3894" y="339"/>
                      <a:pt x="3854" y="271"/>
                      <a:pt x="3698" y="0"/>
                    </a:cubicBezTo>
                    <a:lnTo>
                      <a:pt x="352" y="0"/>
                    </a:lnTo>
                    <a:close/>
                  </a:path>
                </a:pathLst>
              </a:cu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B7D7DBC-5C9B-44F1-A8B1-B3E87AF46225}"/>
                  </a:ext>
                </a:extLst>
              </p:cNvPr>
              <p:cNvSpPr/>
              <p:nvPr/>
            </p:nvSpPr>
            <p:spPr>
              <a:xfrm>
                <a:off x="3078480" y="1416200"/>
                <a:ext cx="3749041" cy="3749038"/>
              </a:xfrm>
              <a:prstGeom prst="ellipse">
                <a:avLst/>
              </a:pr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BF4D4E6-73AB-4AB3-95BE-7F9CD12DB5F7}"/>
                </a:ext>
              </a:extLst>
            </p:cNvPr>
            <p:cNvCxnSpPr>
              <a:cxnSpLocks/>
              <a:stCxn id="18" idx="0"/>
              <a:endCxn id="6" idx="4"/>
            </p:cNvCxnSpPr>
            <p:nvPr/>
          </p:nvCxnSpPr>
          <p:spPr>
            <a:xfrm>
              <a:off x="3380817" y="2190890"/>
              <a:ext cx="157369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0DB4ED6-4AFB-4249-B4FD-AD16C876C9AC}"/>
                </a:ext>
              </a:extLst>
            </p:cNvPr>
            <p:cNvCxnSpPr>
              <a:cxnSpLocks/>
              <a:stCxn id="18" idx="5"/>
              <a:endCxn id="6" idx="4"/>
            </p:cNvCxnSpPr>
            <p:nvPr/>
          </p:nvCxnSpPr>
          <p:spPr>
            <a:xfrm flipH="1">
              <a:off x="4954516" y="2190890"/>
              <a:ext cx="158811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[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원본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]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3">
            <a:extLst>
              <a:ext uri="{FF2B5EF4-FFF2-40B4-BE49-F238E27FC236}">
                <a16:creationId xmlns:a16="http://schemas.microsoft.com/office/drawing/2014/main" id="{28FD396A-4A05-4B8F-A078-18B28CB17B9E}"/>
              </a:ext>
            </a:extLst>
          </p:cNvPr>
          <p:cNvGraphicFramePr>
            <a:graphicFrameLocks noGrp="1"/>
          </p:cNvGraphicFramePr>
          <p:nvPr/>
        </p:nvGraphicFramePr>
        <p:xfrm>
          <a:off x="447219" y="1276003"/>
          <a:ext cx="8964996" cy="48506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3303">
                  <a:extLst>
                    <a:ext uri="{9D8B030D-6E8A-4147-A177-3AD203B41FA5}">
                      <a16:colId xmlns:a16="http://schemas.microsoft.com/office/drawing/2014/main" val="2187281680"/>
                    </a:ext>
                  </a:extLst>
                </a:gridCol>
                <a:gridCol w="3361213">
                  <a:extLst>
                    <a:ext uri="{9D8B030D-6E8A-4147-A177-3AD203B41FA5}">
                      <a16:colId xmlns:a16="http://schemas.microsoft.com/office/drawing/2014/main" val="2782372628"/>
                    </a:ext>
                  </a:extLst>
                </a:gridCol>
                <a:gridCol w="4320480">
                  <a:extLst>
                    <a:ext uri="{9D8B030D-6E8A-4147-A177-3AD203B41FA5}">
                      <a16:colId xmlns:a16="http://schemas.microsoft.com/office/drawing/2014/main" val="3344350927"/>
                    </a:ext>
                  </a:extLst>
                </a:gridCol>
              </a:tblGrid>
              <a:tr h="5225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공통점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차이점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720149"/>
                  </a:ext>
                </a:extLst>
              </a:tr>
              <a:tr h="193572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3 STAGE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chemeClr val="accent4">
                            <a:lumMod val="60000"/>
                            <a:lumOff val="40000"/>
                          </a:schemeClr>
                        </a:gs>
                        <a:gs pos="100000">
                          <a:schemeClr val="tx2">
                            <a:lumMod val="40000"/>
                            <a:lumOff val="60000"/>
                          </a:schemeClr>
                        </a:gs>
                      </a:gsLst>
                      <a:lin ang="10800000" scaled="1"/>
                      <a:tileRect/>
                    </a:gradFill>
                  </a:tcPr>
                </a:tc>
                <a:tc rowSpan="3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플레이어는 해당 스테이지의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적 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NPC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들을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모두 섬멸한다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altLang="ko-KR" sz="1800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해당 스테이지의 보스를 클리어 해야 다음 스테이지로 진행이 된다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altLang="ko-KR" sz="1800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dirty="0" err="1">
                          <a:solidFill>
                            <a:schemeClr val="bg1"/>
                          </a:solidFill>
                        </a:rPr>
                        <a:t>맵이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 넓고 광활하여 스테이지 안에서 자유로운 이동이 가능하다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algn="l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스테이지의 경우</a:t>
                      </a:r>
                      <a:endParaRPr lang="en-US" altLang="ko-KR" sz="16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    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적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NPC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와 주민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NPC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가 뒤섞여 있다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altLang="ko-KR" sz="1600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적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NPC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는 처치하되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주민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NPC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는 죽이면 안된다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altLang="ko-KR" sz="1600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스테이지 중간에 주민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NPC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들을</a:t>
                      </a:r>
                      <a:endParaRPr lang="en-US" altLang="ko-KR" sz="16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     죽게 된다면 플레이어는 죄책감으로 자결한다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25036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스테이지의 경우</a:t>
                      </a:r>
                      <a:endParaRPr lang="en-US" altLang="ko-KR" sz="16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    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적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NPC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는 없으나 장애물을 피해야 한다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altLang="ko-KR" sz="1600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스테이지 내 장애물들은</a:t>
                      </a:r>
                      <a:endParaRPr lang="en-US" altLang="ko-KR" sz="16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     플레이어를 죽이려고 하며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altLang="ko-KR" sz="16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     기계나 구조물의 모습으로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다가온다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altLang="ko-KR" sz="1600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플레이어는 장애물을 피하고 지나면서</a:t>
                      </a:r>
                      <a:endParaRPr lang="en-US" altLang="ko-KR" sz="16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    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해당 스테이지의 보스로 향해야 한다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852293"/>
                  </a:ext>
                </a:extLst>
              </a:tr>
              <a:tr h="19079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4 STAGE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60000"/>
                            <a:lumOff val="40000"/>
                          </a:schemeClr>
                        </a:gs>
                        <a:gs pos="100000">
                          <a:schemeClr val="tx2">
                            <a:lumMod val="40000"/>
                            <a:lumOff val="60000"/>
                          </a:schemeClr>
                        </a:gs>
                      </a:gsLst>
                      <a:lin ang="10800000" scaled="1"/>
                      <a:tileRect/>
                    </a:gra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27736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62A51DD4-856F-4C23-9F38-B9BF6FD51309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8E9F8B03-EDF9-A93B-458D-DA4EF3747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43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17808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49D56E-0F72-4701-9FF0-392D650D7967}"/>
              </a:ext>
            </a:extLst>
          </p:cNvPr>
          <p:cNvCxnSpPr>
            <a:cxnSpLocks/>
          </p:cNvCxnSpPr>
          <p:nvPr/>
        </p:nvCxnSpPr>
        <p:spPr>
          <a:xfrm flipH="1">
            <a:off x="4289015" y="1844824"/>
            <a:ext cx="2155625" cy="3744416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A767FA-B8C1-4FF0-AEB1-51288DF6E593}"/>
              </a:ext>
            </a:extLst>
          </p:cNvPr>
          <p:cNvCxnSpPr>
            <a:cxnSpLocks/>
          </p:cNvCxnSpPr>
          <p:nvPr/>
        </p:nvCxnSpPr>
        <p:spPr>
          <a:xfrm flipH="1" flipV="1">
            <a:off x="3567760" y="1999328"/>
            <a:ext cx="2089797" cy="3630069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E6DCD4-0167-43A4-B832-D6DAB7B1854D}"/>
              </a:ext>
            </a:extLst>
          </p:cNvPr>
          <p:cNvGrpSpPr/>
          <p:nvPr/>
        </p:nvGrpSpPr>
        <p:grpSpPr>
          <a:xfrm>
            <a:off x="3941004" y="2756172"/>
            <a:ext cx="2041446" cy="1972740"/>
            <a:chOff x="3048194" y="1816517"/>
            <a:chExt cx="3827065" cy="369826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D409B3F-D98A-4DC3-9059-8B1CEFEEF94D}"/>
                </a:ext>
              </a:extLst>
            </p:cNvPr>
            <p:cNvGrpSpPr/>
            <p:nvPr/>
          </p:nvGrpSpPr>
          <p:grpSpPr>
            <a:xfrm>
              <a:off x="3048194" y="1816517"/>
              <a:ext cx="3827065" cy="3698265"/>
              <a:chOff x="2646352" y="1416200"/>
              <a:chExt cx="4630748" cy="4474900"/>
            </a:xfrm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777A22D8-5D1F-48F5-9100-17D2DB330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352" y="1869190"/>
                <a:ext cx="4630748" cy="4021910"/>
              </a:xfrm>
              <a:custGeom>
                <a:avLst/>
                <a:gdLst>
                  <a:gd name="T0" fmla="*/ 352 w 4050"/>
                  <a:gd name="T1" fmla="*/ 0 h 3508"/>
                  <a:gd name="T2" fmla="*/ 0 w 4050"/>
                  <a:gd name="T3" fmla="*/ 610 h 3508"/>
                  <a:gd name="T4" fmla="*/ 1673 w 4050"/>
                  <a:gd name="T5" fmla="*/ 3508 h 3508"/>
                  <a:gd name="T6" fmla="*/ 2377 w 4050"/>
                  <a:gd name="T7" fmla="*/ 3508 h 3508"/>
                  <a:gd name="T8" fmla="*/ 4050 w 4050"/>
                  <a:gd name="T9" fmla="*/ 610 h 3508"/>
                  <a:gd name="T10" fmla="*/ 3698 w 4050"/>
                  <a:gd name="T11" fmla="*/ 0 h 3508"/>
                  <a:gd name="T12" fmla="*/ 352 w 4050"/>
                  <a:gd name="T13" fmla="*/ 0 h 3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50" h="3508">
                    <a:moveTo>
                      <a:pt x="352" y="0"/>
                    </a:moveTo>
                    <a:cubicBezTo>
                      <a:pt x="196" y="271"/>
                      <a:pt x="157" y="339"/>
                      <a:pt x="0" y="610"/>
                    </a:cubicBezTo>
                    <a:cubicBezTo>
                      <a:pt x="1673" y="3508"/>
                      <a:pt x="1673" y="3508"/>
                      <a:pt x="1673" y="3508"/>
                    </a:cubicBezTo>
                    <a:cubicBezTo>
                      <a:pt x="1986" y="3508"/>
                      <a:pt x="2064" y="3508"/>
                      <a:pt x="2377" y="3508"/>
                    </a:cubicBezTo>
                    <a:cubicBezTo>
                      <a:pt x="4050" y="610"/>
                      <a:pt x="4050" y="610"/>
                      <a:pt x="4050" y="610"/>
                    </a:cubicBezTo>
                    <a:cubicBezTo>
                      <a:pt x="3894" y="339"/>
                      <a:pt x="3854" y="271"/>
                      <a:pt x="3698" y="0"/>
                    </a:cubicBezTo>
                    <a:lnTo>
                      <a:pt x="352" y="0"/>
                    </a:lnTo>
                    <a:close/>
                  </a:path>
                </a:pathLst>
              </a:cu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B7D7DBC-5C9B-44F1-A8B1-B3E87AF46225}"/>
                  </a:ext>
                </a:extLst>
              </p:cNvPr>
              <p:cNvSpPr/>
              <p:nvPr/>
            </p:nvSpPr>
            <p:spPr>
              <a:xfrm>
                <a:off x="3078480" y="1416200"/>
                <a:ext cx="3749041" cy="3749038"/>
              </a:xfrm>
              <a:prstGeom prst="ellipse">
                <a:avLst/>
              </a:pr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BF4D4E6-73AB-4AB3-95BE-7F9CD12DB5F7}"/>
                </a:ext>
              </a:extLst>
            </p:cNvPr>
            <p:cNvCxnSpPr>
              <a:cxnSpLocks/>
              <a:stCxn id="18" idx="0"/>
              <a:endCxn id="6" idx="4"/>
            </p:cNvCxnSpPr>
            <p:nvPr/>
          </p:nvCxnSpPr>
          <p:spPr>
            <a:xfrm>
              <a:off x="3380817" y="2190890"/>
              <a:ext cx="157369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0DB4ED6-4AFB-4249-B4FD-AD16C876C9AC}"/>
                </a:ext>
              </a:extLst>
            </p:cNvPr>
            <p:cNvCxnSpPr>
              <a:cxnSpLocks/>
              <a:stCxn id="18" idx="5"/>
              <a:endCxn id="6" idx="4"/>
            </p:cNvCxnSpPr>
            <p:nvPr/>
          </p:nvCxnSpPr>
          <p:spPr>
            <a:xfrm flipH="1">
              <a:off x="4954516" y="2190890"/>
              <a:ext cx="158811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[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원본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]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33D0A20-9762-46FC-BFC4-63A706B65D59}"/>
              </a:ext>
            </a:extLst>
          </p:cNvPr>
          <p:cNvSpPr txBox="1"/>
          <p:nvPr/>
        </p:nvSpPr>
        <p:spPr>
          <a:xfrm>
            <a:off x="253372" y="3581718"/>
            <a:ext cx="1912703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38&gt; 3</a:t>
            </a:r>
            <a:r>
              <a:rPr lang="ko-KR" altLang="en-US" sz="800" dirty="0">
                <a:solidFill>
                  <a:schemeClr val="bg1"/>
                </a:solidFill>
              </a:rPr>
              <a:t>스테이지 테마 예시 화면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0E44AC-19FE-469A-B3D7-516F408F656B}"/>
              </a:ext>
            </a:extLst>
          </p:cNvPr>
          <p:cNvSpPr txBox="1"/>
          <p:nvPr/>
        </p:nvSpPr>
        <p:spPr>
          <a:xfrm>
            <a:off x="4815694" y="1775170"/>
            <a:ext cx="41764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3</a:t>
            </a:r>
            <a:r>
              <a:rPr lang="ko-KR" altLang="en-US" sz="1600" dirty="0">
                <a:solidFill>
                  <a:schemeClr val="bg1"/>
                </a:solidFill>
              </a:rPr>
              <a:t>스테이지는 빈민가 테마로 플레이어는 빈민가 사이 좁은 골목들이나 벽을 타서 지붕 위로 올라가는 등의 플레이를 할 수 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5F5E417-7659-436B-B634-ABEEBDF6C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22" y="3814362"/>
            <a:ext cx="4349109" cy="233222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1E7A7E5-34DE-4018-A9BC-6089EE1F1ADE}"/>
              </a:ext>
            </a:extLst>
          </p:cNvPr>
          <p:cNvSpPr txBox="1"/>
          <p:nvPr/>
        </p:nvSpPr>
        <p:spPr>
          <a:xfrm>
            <a:off x="223843" y="6146593"/>
            <a:ext cx="1875835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39&gt; 4</a:t>
            </a:r>
            <a:r>
              <a:rPr lang="ko-KR" altLang="en-US" sz="800" dirty="0">
                <a:solidFill>
                  <a:schemeClr val="bg1"/>
                </a:solidFill>
              </a:rPr>
              <a:t>스테이지 테마 예시화면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0A3E91-72E9-49B7-B95A-A442192DF336}"/>
              </a:ext>
            </a:extLst>
          </p:cNvPr>
          <p:cNvSpPr txBox="1"/>
          <p:nvPr/>
        </p:nvSpPr>
        <p:spPr>
          <a:xfrm>
            <a:off x="4876623" y="3797162"/>
            <a:ext cx="411553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4</a:t>
            </a:r>
            <a:r>
              <a:rPr lang="ko-KR" altLang="en-US" sz="1600" dirty="0">
                <a:solidFill>
                  <a:schemeClr val="bg1"/>
                </a:solidFill>
              </a:rPr>
              <a:t>스테이지는 기계나 구조물들의 공격을 죽지 않기 위해 피해야한다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자신의 특수 스킬들과 여럿 </a:t>
            </a:r>
            <a:r>
              <a:rPr lang="ko-KR" altLang="en-US" sz="1600" dirty="0" err="1">
                <a:solidFill>
                  <a:schemeClr val="bg1"/>
                </a:solidFill>
              </a:rPr>
              <a:t>파쿠르</a:t>
            </a:r>
            <a:r>
              <a:rPr lang="ko-KR" altLang="en-US" sz="1600" dirty="0">
                <a:solidFill>
                  <a:schemeClr val="bg1"/>
                </a:solidFill>
              </a:rPr>
              <a:t> 액션을 통해 적 구조물을 피할 수 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F96AF2-C7EF-4CC3-BCEA-FC200E221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00" y="1252109"/>
            <a:ext cx="4349106" cy="233222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B3FE0B-1EC2-417D-8DB1-52409789F836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37885B0C-9381-043A-A5B1-CF4B0A16F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44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27525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49D56E-0F72-4701-9FF0-392D650D7967}"/>
              </a:ext>
            </a:extLst>
          </p:cNvPr>
          <p:cNvCxnSpPr>
            <a:cxnSpLocks/>
          </p:cNvCxnSpPr>
          <p:nvPr/>
        </p:nvCxnSpPr>
        <p:spPr>
          <a:xfrm flipH="1">
            <a:off x="4289015" y="1844824"/>
            <a:ext cx="2155625" cy="3744416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A767FA-B8C1-4FF0-AEB1-51288DF6E593}"/>
              </a:ext>
            </a:extLst>
          </p:cNvPr>
          <p:cNvCxnSpPr>
            <a:cxnSpLocks/>
          </p:cNvCxnSpPr>
          <p:nvPr/>
        </p:nvCxnSpPr>
        <p:spPr>
          <a:xfrm flipH="1" flipV="1">
            <a:off x="3567760" y="1999328"/>
            <a:ext cx="2089797" cy="3630069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E6DCD4-0167-43A4-B832-D6DAB7B1854D}"/>
              </a:ext>
            </a:extLst>
          </p:cNvPr>
          <p:cNvGrpSpPr/>
          <p:nvPr/>
        </p:nvGrpSpPr>
        <p:grpSpPr>
          <a:xfrm>
            <a:off x="3941004" y="2756172"/>
            <a:ext cx="2041446" cy="1972740"/>
            <a:chOff x="3048194" y="1816517"/>
            <a:chExt cx="3827065" cy="369826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D409B3F-D98A-4DC3-9059-8B1CEFEEF94D}"/>
                </a:ext>
              </a:extLst>
            </p:cNvPr>
            <p:cNvGrpSpPr/>
            <p:nvPr/>
          </p:nvGrpSpPr>
          <p:grpSpPr>
            <a:xfrm>
              <a:off x="3048194" y="1816517"/>
              <a:ext cx="3827065" cy="3698265"/>
              <a:chOff x="2646352" y="1416200"/>
              <a:chExt cx="4630748" cy="4474900"/>
            </a:xfrm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777A22D8-5D1F-48F5-9100-17D2DB330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352" y="1869190"/>
                <a:ext cx="4630748" cy="4021910"/>
              </a:xfrm>
              <a:custGeom>
                <a:avLst/>
                <a:gdLst>
                  <a:gd name="T0" fmla="*/ 352 w 4050"/>
                  <a:gd name="T1" fmla="*/ 0 h 3508"/>
                  <a:gd name="T2" fmla="*/ 0 w 4050"/>
                  <a:gd name="T3" fmla="*/ 610 h 3508"/>
                  <a:gd name="T4" fmla="*/ 1673 w 4050"/>
                  <a:gd name="T5" fmla="*/ 3508 h 3508"/>
                  <a:gd name="T6" fmla="*/ 2377 w 4050"/>
                  <a:gd name="T7" fmla="*/ 3508 h 3508"/>
                  <a:gd name="T8" fmla="*/ 4050 w 4050"/>
                  <a:gd name="T9" fmla="*/ 610 h 3508"/>
                  <a:gd name="T10" fmla="*/ 3698 w 4050"/>
                  <a:gd name="T11" fmla="*/ 0 h 3508"/>
                  <a:gd name="T12" fmla="*/ 352 w 4050"/>
                  <a:gd name="T13" fmla="*/ 0 h 3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50" h="3508">
                    <a:moveTo>
                      <a:pt x="352" y="0"/>
                    </a:moveTo>
                    <a:cubicBezTo>
                      <a:pt x="196" y="271"/>
                      <a:pt x="157" y="339"/>
                      <a:pt x="0" y="610"/>
                    </a:cubicBezTo>
                    <a:cubicBezTo>
                      <a:pt x="1673" y="3508"/>
                      <a:pt x="1673" y="3508"/>
                      <a:pt x="1673" y="3508"/>
                    </a:cubicBezTo>
                    <a:cubicBezTo>
                      <a:pt x="1986" y="3508"/>
                      <a:pt x="2064" y="3508"/>
                      <a:pt x="2377" y="3508"/>
                    </a:cubicBezTo>
                    <a:cubicBezTo>
                      <a:pt x="4050" y="610"/>
                      <a:pt x="4050" y="610"/>
                      <a:pt x="4050" y="610"/>
                    </a:cubicBezTo>
                    <a:cubicBezTo>
                      <a:pt x="3894" y="339"/>
                      <a:pt x="3854" y="271"/>
                      <a:pt x="3698" y="0"/>
                    </a:cubicBezTo>
                    <a:lnTo>
                      <a:pt x="352" y="0"/>
                    </a:lnTo>
                    <a:close/>
                  </a:path>
                </a:pathLst>
              </a:cu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B7D7DBC-5C9B-44F1-A8B1-B3E87AF46225}"/>
                  </a:ext>
                </a:extLst>
              </p:cNvPr>
              <p:cNvSpPr/>
              <p:nvPr/>
            </p:nvSpPr>
            <p:spPr>
              <a:xfrm>
                <a:off x="3078480" y="1416200"/>
                <a:ext cx="3749041" cy="3749038"/>
              </a:xfrm>
              <a:prstGeom prst="ellipse">
                <a:avLst/>
              </a:pr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BF4D4E6-73AB-4AB3-95BE-7F9CD12DB5F7}"/>
                </a:ext>
              </a:extLst>
            </p:cNvPr>
            <p:cNvCxnSpPr>
              <a:cxnSpLocks/>
              <a:stCxn id="18" idx="0"/>
              <a:endCxn id="6" idx="4"/>
            </p:cNvCxnSpPr>
            <p:nvPr/>
          </p:nvCxnSpPr>
          <p:spPr>
            <a:xfrm>
              <a:off x="3380817" y="2190890"/>
              <a:ext cx="157369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0DB4ED6-4AFB-4249-B4FD-AD16C876C9AC}"/>
                </a:ext>
              </a:extLst>
            </p:cNvPr>
            <p:cNvCxnSpPr>
              <a:cxnSpLocks/>
              <a:stCxn id="18" idx="5"/>
              <a:endCxn id="6" idx="4"/>
            </p:cNvCxnSpPr>
            <p:nvPr/>
          </p:nvCxnSpPr>
          <p:spPr>
            <a:xfrm flipH="1">
              <a:off x="4954516" y="2190890"/>
              <a:ext cx="158811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[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수정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]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F552EED-B15D-41B1-8BCD-C8BD0891607A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A72826B4-F856-0A83-263B-51C0C0371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45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16" name="표 3">
            <a:extLst>
              <a:ext uri="{FF2B5EF4-FFF2-40B4-BE49-F238E27FC236}">
                <a16:creationId xmlns:a16="http://schemas.microsoft.com/office/drawing/2014/main" id="{810560DE-F41D-BC15-D143-29D1A1D4B7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631460"/>
              </p:ext>
            </p:extLst>
          </p:nvPr>
        </p:nvGraphicFramePr>
        <p:xfrm>
          <a:off x="251998" y="1132121"/>
          <a:ext cx="9355434" cy="5086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193">
                  <a:extLst>
                    <a:ext uri="{9D8B030D-6E8A-4147-A177-3AD203B41FA5}">
                      <a16:colId xmlns:a16="http://schemas.microsoft.com/office/drawing/2014/main" val="2187281680"/>
                    </a:ext>
                  </a:extLst>
                </a:gridCol>
                <a:gridCol w="3507598">
                  <a:extLst>
                    <a:ext uri="{9D8B030D-6E8A-4147-A177-3AD203B41FA5}">
                      <a16:colId xmlns:a16="http://schemas.microsoft.com/office/drawing/2014/main" val="2782372628"/>
                    </a:ext>
                  </a:extLst>
                </a:gridCol>
                <a:gridCol w="4508643">
                  <a:extLst>
                    <a:ext uri="{9D8B030D-6E8A-4147-A177-3AD203B41FA5}">
                      <a16:colId xmlns:a16="http://schemas.microsoft.com/office/drawing/2014/main" val="3344350927"/>
                    </a:ext>
                  </a:extLst>
                </a:gridCol>
              </a:tblGrid>
              <a:tr h="4233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공통점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차이점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720149"/>
                  </a:ext>
                </a:extLst>
              </a:tr>
              <a:tr h="25196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1 STAGE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chemeClr val="accent4">
                            <a:lumMod val="60000"/>
                            <a:lumOff val="40000"/>
                          </a:schemeClr>
                        </a:gs>
                        <a:gs pos="100000">
                          <a:schemeClr val="tx2">
                            <a:lumMod val="40000"/>
                            <a:lumOff val="60000"/>
                          </a:schemeClr>
                        </a:gs>
                      </a:gsLst>
                      <a:lin ang="10800000" scaled="1"/>
                      <a:tileRect/>
                    </a:gradFill>
                  </a:tcPr>
                </a:tc>
                <a:tc rowSpan="2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플레이어는 해당 스테이지의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적 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NPC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들을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모두 섬멸한다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altLang="ko-KR" sz="1800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해당 스테이지의 보스를 클리어 해야 다음 스테이지로 진행이 된다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altLang="ko-KR" sz="1800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dirty="0" err="1">
                          <a:solidFill>
                            <a:schemeClr val="bg1"/>
                          </a:solidFill>
                        </a:rPr>
                        <a:t>맵이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 넓고 광활하여 스테이지 안에서 자유로운 이동이 가능하다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altLang="ko-KR" sz="1800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힐 팩이 존재한다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altLang="ko-KR" sz="1800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아이템이 있는 상자가 출현</a:t>
                      </a:r>
                      <a:endParaRPr lang="en-US" altLang="ko-KR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bg1"/>
                          </a:solidFill>
                        </a:rPr>
                        <a:t>튜토리얼 이후 플레이이므로</a:t>
                      </a:r>
                      <a:r>
                        <a:rPr lang="en-US" altLang="ko-KR" sz="1600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</a:rPr>
                        <a:t>타 스테이지보다 매우 쉬운 난이도로 구성</a:t>
                      </a:r>
                      <a:r>
                        <a:rPr lang="en-US" altLang="ko-KR" sz="1600" b="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b="0" dirty="0">
                        <a:solidFill>
                          <a:schemeClr val="bg1"/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bg1"/>
                          </a:solidFill>
                        </a:rPr>
                        <a:t>사원의 벽을 탈 수 있고</a:t>
                      </a:r>
                      <a:r>
                        <a:rPr lang="en-US" altLang="ko-KR" sz="1600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</a:rPr>
                        <a:t>지붕 위를 뛰어 넘나 들 수 있다</a:t>
                      </a:r>
                      <a:r>
                        <a:rPr lang="en-US" altLang="ko-KR" sz="1600" b="0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250368"/>
                  </a:ext>
                </a:extLst>
              </a:tr>
              <a:tr h="21437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2 STAGE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60000"/>
                            <a:lumOff val="40000"/>
                          </a:schemeClr>
                        </a:gs>
                        <a:gs pos="100000">
                          <a:schemeClr val="tx2">
                            <a:lumMod val="40000"/>
                            <a:lumOff val="60000"/>
                          </a:schemeClr>
                        </a:gs>
                      </a:gsLst>
                      <a:lin ang="10800000" scaled="1"/>
                      <a:tileRect/>
                    </a:gra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모래바람 자연현상이 추가되어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플레이어는 모래바람에 대해 일정 시간 이상 맞게 되면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시야가 흐려지며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피해를 입게 된다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altLang="ko-KR" sz="1600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주변 구조물들로 숨어 적의 위치를 확인하거나 모래바람을 피할 수 있다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277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64829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49D56E-0F72-4701-9FF0-392D650D7967}"/>
              </a:ext>
            </a:extLst>
          </p:cNvPr>
          <p:cNvCxnSpPr>
            <a:cxnSpLocks/>
          </p:cNvCxnSpPr>
          <p:nvPr/>
        </p:nvCxnSpPr>
        <p:spPr>
          <a:xfrm flipH="1">
            <a:off x="4289015" y="1844824"/>
            <a:ext cx="2155625" cy="3744416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A767FA-B8C1-4FF0-AEB1-51288DF6E593}"/>
              </a:ext>
            </a:extLst>
          </p:cNvPr>
          <p:cNvCxnSpPr>
            <a:cxnSpLocks/>
          </p:cNvCxnSpPr>
          <p:nvPr/>
        </p:nvCxnSpPr>
        <p:spPr>
          <a:xfrm flipH="1" flipV="1">
            <a:off x="3567760" y="1999328"/>
            <a:ext cx="2089797" cy="3630069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E6DCD4-0167-43A4-B832-D6DAB7B1854D}"/>
              </a:ext>
            </a:extLst>
          </p:cNvPr>
          <p:cNvGrpSpPr/>
          <p:nvPr/>
        </p:nvGrpSpPr>
        <p:grpSpPr>
          <a:xfrm>
            <a:off x="3941004" y="2756172"/>
            <a:ext cx="2041446" cy="1972740"/>
            <a:chOff x="3048194" y="1816517"/>
            <a:chExt cx="3827065" cy="369826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D409B3F-D98A-4DC3-9059-8B1CEFEEF94D}"/>
                </a:ext>
              </a:extLst>
            </p:cNvPr>
            <p:cNvGrpSpPr/>
            <p:nvPr/>
          </p:nvGrpSpPr>
          <p:grpSpPr>
            <a:xfrm>
              <a:off x="3048194" y="1816517"/>
              <a:ext cx="3827065" cy="3698265"/>
              <a:chOff x="2646352" y="1416200"/>
              <a:chExt cx="4630748" cy="4474900"/>
            </a:xfrm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777A22D8-5D1F-48F5-9100-17D2DB330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352" y="1869190"/>
                <a:ext cx="4630748" cy="4021910"/>
              </a:xfrm>
              <a:custGeom>
                <a:avLst/>
                <a:gdLst>
                  <a:gd name="T0" fmla="*/ 352 w 4050"/>
                  <a:gd name="T1" fmla="*/ 0 h 3508"/>
                  <a:gd name="T2" fmla="*/ 0 w 4050"/>
                  <a:gd name="T3" fmla="*/ 610 h 3508"/>
                  <a:gd name="T4" fmla="*/ 1673 w 4050"/>
                  <a:gd name="T5" fmla="*/ 3508 h 3508"/>
                  <a:gd name="T6" fmla="*/ 2377 w 4050"/>
                  <a:gd name="T7" fmla="*/ 3508 h 3508"/>
                  <a:gd name="T8" fmla="*/ 4050 w 4050"/>
                  <a:gd name="T9" fmla="*/ 610 h 3508"/>
                  <a:gd name="T10" fmla="*/ 3698 w 4050"/>
                  <a:gd name="T11" fmla="*/ 0 h 3508"/>
                  <a:gd name="T12" fmla="*/ 352 w 4050"/>
                  <a:gd name="T13" fmla="*/ 0 h 3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50" h="3508">
                    <a:moveTo>
                      <a:pt x="352" y="0"/>
                    </a:moveTo>
                    <a:cubicBezTo>
                      <a:pt x="196" y="271"/>
                      <a:pt x="157" y="339"/>
                      <a:pt x="0" y="610"/>
                    </a:cubicBezTo>
                    <a:cubicBezTo>
                      <a:pt x="1673" y="3508"/>
                      <a:pt x="1673" y="3508"/>
                      <a:pt x="1673" y="3508"/>
                    </a:cubicBezTo>
                    <a:cubicBezTo>
                      <a:pt x="1986" y="3508"/>
                      <a:pt x="2064" y="3508"/>
                      <a:pt x="2377" y="3508"/>
                    </a:cubicBezTo>
                    <a:cubicBezTo>
                      <a:pt x="4050" y="610"/>
                      <a:pt x="4050" y="610"/>
                      <a:pt x="4050" y="610"/>
                    </a:cubicBezTo>
                    <a:cubicBezTo>
                      <a:pt x="3894" y="339"/>
                      <a:pt x="3854" y="271"/>
                      <a:pt x="3698" y="0"/>
                    </a:cubicBezTo>
                    <a:lnTo>
                      <a:pt x="352" y="0"/>
                    </a:lnTo>
                    <a:close/>
                  </a:path>
                </a:pathLst>
              </a:cu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B7D7DBC-5C9B-44F1-A8B1-B3E87AF46225}"/>
                  </a:ext>
                </a:extLst>
              </p:cNvPr>
              <p:cNvSpPr/>
              <p:nvPr/>
            </p:nvSpPr>
            <p:spPr>
              <a:xfrm>
                <a:off x="3078480" y="1416200"/>
                <a:ext cx="3749041" cy="3749038"/>
              </a:xfrm>
              <a:prstGeom prst="ellipse">
                <a:avLst/>
              </a:pr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BF4D4E6-73AB-4AB3-95BE-7F9CD12DB5F7}"/>
                </a:ext>
              </a:extLst>
            </p:cNvPr>
            <p:cNvCxnSpPr>
              <a:cxnSpLocks/>
              <a:stCxn id="18" idx="0"/>
              <a:endCxn id="6" idx="4"/>
            </p:cNvCxnSpPr>
            <p:nvPr/>
          </p:nvCxnSpPr>
          <p:spPr>
            <a:xfrm>
              <a:off x="3380817" y="2190890"/>
              <a:ext cx="157369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0DB4ED6-4AFB-4249-B4FD-AD16C876C9AC}"/>
                </a:ext>
              </a:extLst>
            </p:cNvPr>
            <p:cNvCxnSpPr>
              <a:cxnSpLocks/>
              <a:stCxn id="18" idx="5"/>
              <a:endCxn id="6" idx="4"/>
            </p:cNvCxnSpPr>
            <p:nvPr/>
          </p:nvCxnSpPr>
          <p:spPr>
            <a:xfrm flipH="1">
              <a:off x="4954516" y="2190890"/>
              <a:ext cx="158811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[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수정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]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3">
            <a:extLst>
              <a:ext uri="{FF2B5EF4-FFF2-40B4-BE49-F238E27FC236}">
                <a16:creationId xmlns:a16="http://schemas.microsoft.com/office/drawing/2014/main" id="{28FD396A-4A05-4B8F-A078-18B28CB17B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174556"/>
              </p:ext>
            </p:extLst>
          </p:nvPr>
        </p:nvGraphicFramePr>
        <p:xfrm>
          <a:off x="251998" y="1132121"/>
          <a:ext cx="9355434" cy="5228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193">
                  <a:extLst>
                    <a:ext uri="{9D8B030D-6E8A-4147-A177-3AD203B41FA5}">
                      <a16:colId xmlns:a16="http://schemas.microsoft.com/office/drawing/2014/main" val="2187281680"/>
                    </a:ext>
                  </a:extLst>
                </a:gridCol>
                <a:gridCol w="3507598">
                  <a:extLst>
                    <a:ext uri="{9D8B030D-6E8A-4147-A177-3AD203B41FA5}">
                      <a16:colId xmlns:a16="http://schemas.microsoft.com/office/drawing/2014/main" val="2782372628"/>
                    </a:ext>
                  </a:extLst>
                </a:gridCol>
                <a:gridCol w="4508643">
                  <a:extLst>
                    <a:ext uri="{9D8B030D-6E8A-4147-A177-3AD203B41FA5}">
                      <a16:colId xmlns:a16="http://schemas.microsoft.com/office/drawing/2014/main" val="3344350927"/>
                    </a:ext>
                  </a:extLst>
                </a:gridCol>
              </a:tblGrid>
              <a:tr h="4233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공통점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차이점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720149"/>
                  </a:ext>
                </a:extLst>
              </a:tr>
              <a:tr h="25196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3 STAGE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chemeClr val="accent4">
                            <a:lumMod val="60000"/>
                            <a:lumOff val="40000"/>
                          </a:schemeClr>
                        </a:gs>
                        <a:gs pos="100000">
                          <a:schemeClr val="tx2">
                            <a:lumMod val="40000"/>
                            <a:lumOff val="60000"/>
                          </a:schemeClr>
                        </a:gs>
                      </a:gsLst>
                      <a:lin ang="10800000" scaled="1"/>
                      <a:tileRect/>
                    </a:gradFill>
                  </a:tcPr>
                </a:tc>
                <a:tc rowSpan="2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플레이어는 해당 스테이지의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적 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NPC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들을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모두 섬멸한다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altLang="ko-KR" sz="1800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해당 스테이지의 보스를 클리어 해야 다음 스테이지로 진행이 된다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altLang="ko-KR" sz="1800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dirty="0" err="1">
                          <a:solidFill>
                            <a:schemeClr val="bg1"/>
                          </a:solidFill>
                        </a:rPr>
                        <a:t>맵이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 넓고 광활하여 스테이지 안에서 자유로운 이동이 가능하다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en-US" altLang="ko-KR" sz="1800" b="0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altLang="ko-KR" sz="1800" b="0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힐 팩이 존재한다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altLang="ko-KR" sz="1800" b="0" dirty="0">
                        <a:solidFill>
                          <a:schemeClr val="bg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아이템이 있는 상자가 출현</a:t>
                      </a:r>
                      <a:endParaRPr lang="en-US" altLang="ko-KR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스테이지의 경우</a:t>
                      </a:r>
                      <a:endParaRPr lang="en-US" altLang="ko-KR" sz="16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    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적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NPC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와 주민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NPC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가 뒤섞여 있다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altLang="ko-KR" sz="1600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solidFill>
                            <a:srgbClr val="F1A27F"/>
                          </a:solidFill>
                        </a:rPr>
                        <a:t>적 </a:t>
                      </a:r>
                      <a:r>
                        <a:rPr lang="en-US" altLang="ko-KR" sz="1600" dirty="0">
                          <a:solidFill>
                            <a:srgbClr val="F1A27F"/>
                          </a:solidFill>
                        </a:rPr>
                        <a:t>NPC</a:t>
                      </a:r>
                      <a:r>
                        <a:rPr lang="ko-KR" altLang="en-US" sz="1600" dirty="0">
                          <a:solidFill>
                            <a:srgbClr val="F1A27F"/>
                          </a:solidFill>
                        </a:rPr>
                        <a:t>는 처치하되</a:t>
                      </a:r>
                      <a:r>
                        <a:rPr lang="en-US" altLang="ko-KR" sz="1600" dirty="0">
                          <a:solidFill>
                            <a:srgbClr val="F1A27F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rgbClr val="F1A27F"/>
                          </a:solidFill>
                        </a:rPr>
                        <a:t>주민 </a:t>
                      </a:r>
                      <a:r>
                        <a:rPr lang="en-US" altLang="ko-KR" sz="1600" dirty="0">
                          <a:solidFill>
                            <a:srgbClr val="F1A27F"/>
                          </a:solidFill>
                        </a:rPr>
                        <a:t>NPC</a:t>
                      </a:r>
                      <a:r>
                        <a:rPr lang="ko-KR" altLang="en-US" sz="1600" dirty="0">
                          <a:solidFill>
                            <a:srgbClr val="F1A27F"/>
                          </a:solidFill>
                        </a:rPr>
                        <a:t>는 죽이면 안된다</a:t>
                      </a:r>
                      <a:r>
                        <a:rPr lang="en-US" altLang="ko-KR" sz="1600" dirty="0">
                          <a:solidFill>
                            <a:srgbClr val="F1A27F"/>
                          </a:solidFill>
                        </a:rPr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altLang="ko-KR" sz="1600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스테이지 중간에 주민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NPC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들을</a:t>
                      </a:r>
                      <a:endParaRPr lang="en-US" altLang="ko-KR" sz="16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     죽게 된다면 플레이어는 죄책감으로 자결한다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주민을 제압할 수 있는 밧줄 상자가 존재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250368"/>
                  </a:ext>
                </a:extLst>
              </a:tr>
              <a:tr h="21437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4 STAGE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4">
                            <a:lumMod val="60000"/>
                            <a:lumOff val="40000"/>
                          </a:schemeClr>
                        </a:gs>
                        <a:gs pos="100000">
                          <a:schemeClr val="tx2">
                            <a:lumMod val="40000"/>
                            <a:lumOff val="60000"/>
                          </a:schemeClr>
                        </a:gs>
                      </a:gsLst>
                      <a:lin ang="10800000" scaled="1"/>
                      <a:tileRect/>
                    </a:gra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스테이지의 경우</a:t>
                      </a:r>
                      <a:endParaRPr lang="en-US" altLang="ko-KR" sz="16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    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적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NPC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는 없으나 장애물을 피해야 한다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altLang="ko-KR" sz="1600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스테이지 내 장애물들은</a:t>
                      </a:r>
                      <a:endParaRPr lang="en-US" altLang="ko-KR" sz="16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     플레이어를 죽이려고 하며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altLang="ko-KR" sz="16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     기계나 구조물의 모습으로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다가온다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altLang="ko-KR" sz="1600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플레이어는 장애물을 피하고 지나면서</a:t>
                      </a:r>
                      <a:endParaRPr lang="en-US" altLang="ko-KR" sz="16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    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해당 스테이지의 보스로 향해야 한다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27736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6C307BC4-70F0-49E1-9359-60D365123618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5510CC92-011B-F234-54C0-3790EB062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46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76740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49D56E-0F72-4701-9FF0-392D650D7967}"/>
              </a:ext>
            </a:extLst>
          </p:cNvPr>
          <p:cNvCxnSpPr>
            <a:cxnSpLocks/>
          </p:cNvCxnSpPr>
          <p:nvPr/>
        </p:nvCxnSpPr>
        <p:spPr>
          <a:xfrm flipH="1">
            <a:off x="4289015" y="1844824"/>
            <a:ext cx="2155625" cy="3744416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A767FA-B8C1-4FF0-AEB1-51288DF6E593}"/>
              </a:ext>
            </a:extLst>
          </p:cNvPr>
          <p:cNvCxnSpPr>
            <a:cxnSpLocks/>
          </p:cNvCxnSpPr>
          <p:nvPr/>
        </p:nvCxnSpPr>
        <p:spPr>
          <a:xfrm flipH="1" flipV="1">
            <a:off x="3567760" y="1999328"/>
            <a:ext cx="2089797" cy="3630069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E6DCD4-0167-43A4-B832-D6DAB7B1854D}"/>
              </a:ext>
            </a:extLst>
          </p:cNvPr>
          <p:cNvGrpSpPr/>
          <p:nvPr/>
        </p:nvGrpSpPr>
        <p:grpSpPr>
          <a:xfrm>
            <a:off x="3941004" y="2756172"/>
            <a:ext cx="2041446" cy="1972740"/>
            <a:chOff x="3048194" y="1816517"/>
            <a:chExt cx="3827065" cy="369826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D409B3F-D98A-4DC3-9059-8B1CEFEEF94D}"/>
                </a:ext>
              </a:extLst>
            </p:cNvPr>
            <p:cNvGrpSpPr/>
            <p:nvPr/>
          </p:nvGrpSpPr>
          <p:grpSpPr>
            <a:xfrm>
              <a:off x="3048194" y="1816517"/>
              <a:ext cx="3827065" cy="3698265"/>
              <a:chOff x="2646352" y="1416200"/>
              <a:chExt cx="4630748" cy="4474900"/>
            </a:xfrm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777A22D8-5D1F-48F5-9100-17D2DB330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352" y="1869190"/>
                <a:ext cx="4630748" cy="4021910"/>
              </a:xfrm>
              <a:custGeom>
                <a:avLst/>
                <a:gdLst>
                  <a:gd name="T0" fmla="*/ 352 w 4050"/>
                  <a:gd name="T1" fmla="*/ 0 h 3508"/>
                  <a:gd name="T2" fmla="*/ 0 w 4050"/>
                  <a:gd name="T3" fmla="*/ 610 h 3508"/>
                  <a:gd name="T4" fmla="*/ 1673 w 4050"/>
                  <a:gd name="T5" fmla="*/ 3508 h 3508"/>
                  <a:gd name="T6" fmla="*/ 2377 w 4050"/>
                  <a:gd name="T7" fmla="*/ 3508 h 3508"/>
                  <a:gd name="T8" fmla="*/ 4050 w 4050"/>
                  <a:gd name="T9" fmla="*/ 610 h 3508"/>
                  <a:gd name="T10" fmla="*/ 3698 w 4050"/>
                  <a:gd name="T11" fmla="*/ 0 h 3508"/>
                  <a:gd name="T12" fmla="*/ 352 w 4050"/>
                  <a:gd name="T13" fmla="*/ 0 h 3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50" h="3508">
                    <a:moveTo>
                      <a:pt x="352" y="0"/>
                    </a:moveTo>
                    <a:cubicBezTo>
                      <a:pt x="196" y="271"/>
                      <a:pt x="157" y="339"/>
                      <a:pt x="0" y="610"/>
                    </a:cubicBezTo>
                    <a:cubicBezTo>
                      <a:pt x="1673" y="3508"/>
                      <a:pt x="1673" y="3508"/>
                      <a:pt x="1673" y="3508"/>
                    </a:cubicBezTo>
                    <a:cubicBezTo>
                      <a:pt x="1986" y="3508"/>
                      <a:pt x="2064" y="3508"/>
                      <a:pt x="2377" y="3508"/>
                    </a:cubicBezTo>
                    <a:cubicBezTo>
                      <a:pt x="4050" y="610"/>
                      <a:pt x="4050" y="610"/>
                      <a:pt x="4050" y="610"/>
                    </a:cubicBezTo>
                    <a:cubicBezTo>
                      <a:pt x="3894" y="339"/>
                      <a:pt x="3854" y="271"/>
                      <a:pt x="3698" y="0"/>
                    </a:cubicBezTo>
                    <a:lnTo>
                      <a:pt x="352" y="0"/>
                    </a:lnTo>
                    <a:close/>
                  </a:path>
                </a:pathLst>
              </a:cu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B7D7DBC-5C9B-44F1-A8B1-B3E87AF46225}"/>
                  </a:ext>
                </a:extLst>
              </p:cNvPr>
              <p:cNvSpPr/>
              <p:nvPr/>
            </p:nvSpPr>
            <p:spPr>
              <a:xfrm>
                <a:off x="3078480" y="1416200"/>
                <a:ext cx="3749041" cy="3749038"/>
              </a:xfrm>
              <a:prstGeom prst="ellipse">
                <a:avLst/>
              </a:pr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BF4D4E6-73AB-4AB3-95BE-7F9CD12DB5F7}"/>
                </a:ext>
              </a:extLst>
            </p:cNvPr>
            <p:cNvCxnSpPr>
              <a:cxnSpLocks/>
              <a:stCxn id="18" idx="0"/>
              <a:endCxn id="6" idx="4"/>
            </p:cNvCxnSpPr>
            <p:nvPr/>
          </p:nvCxnSpPr>
          <p:spPr>
            <a:xfrm>
              <a:off x="3380817" y="2190890"/>
              <a:ext cx="157369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0DB4ED6-4AFB-4249-B4FD-AD16C876C9AC}"/>
                </a:ext>
              </a:extLst>
            </p:cNvPr>
            <p:cNvCxnSpPr>
              <a:cxnSpLocks/>
              <a:stCxn id="18" idx="5"/>
              <a:endCxn id="6" idx="4"/>
            </p:cNvCxnSpPr>
            <p:nvPr/>
          </p:nvCxnSpPr>
          <p:spPr>
            <a:xfrm flipH="1">
              <a:off x="4954516" y="2190890"/>
              <a:ext cx="158811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[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추가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]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DF5538A-F64D-42D7-9879-754E6C16349D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132EFA38-582A-8168-8E6F-E0B39BBD0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47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10" name="표 3">
            <a:extLst>
              <a:ext uri="{FF2B5EF4-FFF2-40B4-BE49-F238E27FC236}">
                <a16:creationId xmlns:a16="http://schemas.microsoft.com/office/drawing/2014/main" id="{F64EE5F9-FCEE-C985-CBC5-91F99F9D5A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24270"/>
              </p:ext>
            </p:extLst>
          </p:nvPr>
        </p:nvGraphicFramePr>
        <p:xfrm>
          <a:off x="251998" y="1132121"/>
          <a:ext cx="9355434" cy="5227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193">
                  <a:extLst>
                    <a:ext uri="{9D8B030D-6E8A-4147-A177-3AD203B41FA5}">
                      <a16:colId xmlns:a16="http://schemas.microsoft.com/office/drawing/2014/main" val="2187281680"/>
                    </a:ext>
                  </a:extLst>
                </a:gridCol>
                <a:gridCol w="3507598">
                  <a:extLst>
                    <a:ext uri="{9D8B030D-6E8A-4147-A177-3AD203B41FA5}">
                      <a16:colId xmlns:a16="http://schemas.microsoft.com/office/drawing/2014/main" val="2782372628"/>
                    </a:ext>
                  </a:extLst>
                </a:gridCol>
                <a:gridCol w="4508643">
                  <a:extLst>
                    <a:ext uri="{9D8B030D-6E8A-4147-A177-3AD203B41FA5}">
                      <a16:colId xmlns:a16="http://schemas.microsoft.com/office/drawing/2014/main" val="3344350927"/>
                    </a:ext>
                  </a:extLst>
                </a:gridCol>
              </a:tblGrid>
              <a:tr h="4246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공통점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차이점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720149"/>
                  </a:ext>
                </a:extLst>
              </a:tr>
              <a:tr h="48029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5 STAGE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chemeClr val="accent4">
                            <a:lumMod val="60000"/>
                            <a:lumOff val="40000"/>
                          </a:schemeClr>
                        </a:gs>
                        <a:gs pos="100000">
                          <a:schemeClr val="tx2">
                            <a:lumMod val="40000"/>
                            <a:lumOff val="60000"/>
                          </a:schemeClr>
                        </a:gs>
                      </a:gsLst>
                      <a:lin ang="108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플레이어는 해당 스테이지의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적 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NPC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들을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모두 섬멸한다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altLang="ko-KR" sz="1800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해당 스테이지의 보스를 클리어 해야 다음 스테이지로 진행이 된다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altLang="ko-KR" sz="1800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dirty="0" err="1">
                          <a:solidFill>
                            <a:schemeClr val="bg1"/>
                          </a:solidFill>
                        </a:rPr>
                        <a:t>맵이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 넓고 광활하여 스테이지 안에서 자유로운 이동이 가능하다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en-US" altLang="ko-KR" sz="1800" b="0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altLang="ko-KR" sz="1800" b="0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힐 팩이 존재한다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altLang="ko-KR" sz="1800" b="0" dirty="0">
                        <a:solidFill>
                          <a:schemeClr val="bg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아이템이 있는 상자가 출현</a:t>
                      </a:r>
                      <a:endParaRPr lang="en-US" altLang="ko-KR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스테이지 경우 </a:t>
                      </a:r>
                      <a:r>
                        <a:rPr lang="ko-KR" altLang="en-US" sz="1600" dirty="0">
                          <a:solidFill>
                            <a:srgbClr val="F1A27F"/>
                          </a:solidFill>
                        </a:rPr>
                        <a:t>미로 형식으로 구성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된다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altLang="ko-KR" sz="1600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스토리 상 기업의 이면을 침투하기에 적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NPC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들은 플레이어를 필사적으로 죽이거나 막으려 들 것이다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altLang="ko-KR" sz="1600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보스 스테이지를 위해 옥상으로 올라가는 형식이지만 보스로 가는 길은 하나이다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altLang="ko-KR" sz="1600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옥상으로 올라가는 경우 바로 보스전에 돌입하게 된다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altLang="ko-KR" sz="1600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altLang="ko-KR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2503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78497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49D56E-0F72-4701-9FF0-392D650D7967}"/>
              </a:ext>
            </a:extLst>
          </p:cNvPr>
          <p:cNvCxnSpPr>
            <a:cxnSpLocks/>
          </p:cNvCxnSpPr>
          <p:nvPr/>
        </p:nvCxnSpPr>
        <p:spPr>
          <a:xfrm flipH="1">
            <a:off x="4289015" y="1844824"/>
            <a:ext cx="2155625" cy="3744416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A767FA-B8C1-4FF0-AEB1-51288DF6E593}"/>
              </a:ext>
            </a:extLst>
          </p:cNvPr>
          <p:cNvCxnSpPr>
            <a:cxnSpLocks/>
          </p:cNvCxnSpPr>
          <p:nvPr/>
        </p:nvCxnSpPr>
        <p:spPr>
          <a:xfrm flipH="1" flipV="1">
            <a:off x="3567760" y="1999328"/>
            <a:ext cx="2089797" cy="3630069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E6DCD4-0167-43A4-B832-D6DAB7B1854D}"/>
              </a:ext>
            </a:extLst>
          </p:cNvPr>
          <p:cNvGrpSpPr/>
          <p:nvPr/>
        </p:nvGrpSpPr>
        <p:grpSpPr>
          <a:xfrm>
            <a:off x="3941004" y="2756172"/>
            <a:ext cx="2041446" cy="1972740"/>
            <a:chOff x="3048194" y="1816517"/>
            <a:chExt cx="3827065" cy="369826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D409B3F-D98A-4DC3-9059-8B1CEFEEF94D}"/>
                </a:ext>
              </a:extLst>
            </p:cNvPr>
            <p:cNvGrpSpPr/>
            <p:nvPr/>
          </p:nvGrpSpPr>
          <p:grpSpPr>
            <a:xfrm>
              <a:off x="3048194" y="1816517"/>
              <a:ext cx="3827065" cy="3698265"/>
              <a:chOff x="2646352" y="1416200"/>
              <a:chExt cx="4630748" cy="4474900"/>
            </a:xfrm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777A22D8-5D1F-48F5-9100-17D2DB330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352" y="1869190"/>
                <a:ext cx="4630748" cy="4021910"/>
              </a:xfrm>
              <a:custGeom>
                <a:avLst/>
                <a:gdLst>
                  <a:gd name="T0" fmla="*/ 352 w 4050"/>
                  <a:gd name="T1" fmla="*/ 0 h 3508"/>
                  <a:gd name="T2" fmla="*/ 0 w 4050"/>
                  <a:gd name="T3" fmla="*/ 610 h 3508"/>
                  <a:gd name="T4" fmla="*/ 1673 w 4050"/>
                  <a:gd name="T5" fmla="*/ 3508 h 3508"/>
                  <a:gd name="T6" fmla="*/ 2377 w 4050"/>
                  <a:gd name="T7" fmla="*/ 3508 h 3508"/>
                  <a:gd name="T8" fmla="*/ 4050 w 4050"/>
                  <a:gd name="T9" fmla="*/ 610 h 3508"/>
                  <a:gd name="T10" fmla="*/ 3698 w 4050"/>
                  <a:gd name="T11" fmla="*/ 0 h 3508"/>
                  <a:gd name="T12" fmla="*/ 352 w 4050"/>
                  <a:gd name="T13" fmla="*/ 0 h 3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50" h="3508">
                    <a:moveTo>
                      <a:pt x="352" y="0"/>
                    </a:moveTo>
                    <a:cubicBezTo>
                      <a:pt x="196" y="271"/>
                      <a:pt x="157" y="339"/>
                      <a:pt x="0" y="610"/>
                    </a:cubicBezTo>
                    <a:cubicBezTo>
                      <a:pt x="1673" y="3508"/>
                      <a:pt x="1673" y="3508"/>
                      <a:pt x="1673" y="3508"/>
                    </a:cubicBezTo>
                    <a:cubicBezTo>
                      <a:pt x="1986" y="3508"/>
                      <a:pt x="2064" y="3508"/>
                      <a:pt x="2377" y="3508"/>
                    </a:cubicBezTo>
                    <a:cubicBezTo>
                      <a:pt x="4050" y="610"/>
                      <a:pt x="4050" y="610"/>
                      <a:pt x="4050" y="610"/>
                    </a:cubicBezTo>
                    <a:cubicBezTo>
                      <a:pt x="3894" y="339"/>
                      <a:pt x="3854" y="271"/>
                      <a:pt x="3698" y="0"/>
                    </a:cubicBezTo>
                    <a:lnTo>
                      <a:pt x="352" y="0"/>
                    </a:lnTo>
                    <a:close/>
                  </a:path>
                </a:pathLst>
              </a:cu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B7D7DBC-5C9B-44F1-A8B1-B3E87AF46225}"/>
                  </a:ext>
                </a:extLst>
              </p:cNvPr>
              <p:cNvSpPr/>
              <p:nvPr/>
            </p:nvSpPr>
            <p:spPr>
              <a:xfrm>
                <a:off x="3078480" y="1416200"/>
                <a:ext cx="3749041" cy="3749038"/>
              </a:xfrm>
              <a:prstGeom prst="ellipse">
                <a:avLst/>
              </a:pr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BF4D4E6-73AB-4AB3-95BE-7F9CD12DB5F7}"/>
                </a:ext>
              </a:extLst>
            </p:cNvPr>
            <p:cNvCxnSpPr>
              <a:cxnSpLocks/>
              <a:stCxn id="18" idx="0"/>
              <a:endCxn id="6" idx="4"/>
            </p:cNvCxnSpPr>
            <p:nvPr/>
          </p:nvCxnSpPr>
          <p:spPr>
            <a:xfrm>
              <a:off x="3380817" y="2190890"/>
              <a:ext cx="157369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0DB4ED6-4AFB-4249-B4FD-AD16C876C9AC}"/>
                </a:ext>
              </a:extLst>
            </p:cNvPr>
            <p:cNvCxnSpPr>
              <a:cxnSpLocks/>
              <a:stCxn id="18" idx="5"/>
              <a:endCxn id="6" idx="4"/>
            </p:cNvCxnSpPr>
            <p:nvPr/>
          </p:nvCxnSpPr>
          <p:spPr>
            <a:xfrm flipH="1">
              <a:off x="4954516" y="2190890"/>
              <a:ext cx="158811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[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수정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]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37E241A-45EC-4F95-BD1A-00978F210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2312876"/>
            <a:ext cx="4007476" cy="290970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33D0A20-9762-46FC-BFC4-63A706B65D59}"/>
              </a:ext>
            </a:extLst>
          </p:cNvPr>
          <p:cNvSpPr txBox="1"/>
          <p:nvPr/>
        </p:nvSpPr>
        <p:spPr>
          <a:xfrm>
            <a:off x="252000" y="5222584"/>
            <a:ext cx="1670650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36&gt; 1</a:t>
            </a:r>
            <a:r>
              <a:rPr lang="ko-KR" altLang="en-US" sz="800" dirty="0">
                <a:solidFill>
                  <a:schemeClr val="bg1"/>
                </a:solidFill>
              </a:rPr>
              <a:t>스테이지 예시 화면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0E44AC-19FE-469A-B3D7-516F408F656B}"/>
              </a:ext>
            </a:extLst>
          </p:cNvPr>
          <p:cNvSpPr txBox="1"/>
          <p:nvPr/>
        </p:nvSpPr>
        <p:spPr>
          <a:xfrm>
            <a:off x="4289015" y="1844824"/>
            <a:ext cx="567334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1</a:t>
            </a:r>
            <a:r>
              <a:rPr lang="ko-KR" altLang="en-US" sz="1600" dirty="0">
                <a:solidFill>
                  <a:schemeClr val="bg1"/>
                </a:solidFill>
              </a:rPr>
              <a:t>스테이지는 습격한 나머지 무리를 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    </a:t>
            </a:r>
            <a:r>
              <a:rPr lang="ko-KR" altLang="en-US" sz="1600" dirty="0">
                <a:solidFill>
                  <a:schemeClr val="bg1"/>
                </a:solidFill>
              </a:rPr>
              <a:t>처리하는 테마다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사원의 벽이나 지붕을 넘나 들며 적을 처치한다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1</a:t>
            </a:r>
            <a:r>
              <a:rPr lang="ko-KR" altLang="en-US" sz="1600" dirty="0">
                <a:solidFill>
                  <a:schemeClr val="bg1"/>
                </a:solidFill>
              </a:rPr>
              <a:t>스테이지 맵 안 구급상자는 </a:t>
            </a:r>
            <a:r>
              <a:rPr lang="en-US" altLang="ko-KR" sz="1600" dirty="0">
                <a:solidFill>
                  <a:schemeClr val="bg1"/>
                </a:solidFill>
              </a:rPr>
              <a:t>7</a:t>
            </a:r>
            <a:r>
              <a:rPr lang="ko-KR" altLang="en-US" sz="1600" dirty="0">
                <a:solidFill>
                  <a:schemeClr val="bg1"/>
                </a:solidFill>
              </a:rPr>
              <a:t>개 존재한다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   </a:t>
            </a:r>
            <a:r>
              <a:rPr lang="ko-KR" altLang="en-US" sz="1600" dirty="0">
                <a:solidFill>
                  <a:schemeClr val="bg1"/>
                </a:solidFill>
              </a:rPr>
              <a:t>회복되는 체력은 전체 체력의 </a:t>
            </a:r>
            <a:r>
              <a:rPr lang="en-US" altLang="ko-KR" sz="1600" dirty="0">
                <a:solidFill>
                  <a:schemeClr val="bg1"/>
                </a:solidFill>
              </a:rPr>
              <a:t>40% </a:t>
            </a:r>
            <a:r>
              <a:rPr lang="ko-KR" altLang="en-US" sz="1600" dirty="0">
                <a:solidFill>
                  <a:schemeClr val="bg1"/>
                </a:solidFill>
              </a:rPr>
              <a:t>이다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나무상자는 </a:t>
            </a:r>
            <a:r>
              <a:rPr lang="en-US" altLang="ko-KR" sz="1600" dirty="0">
                <a:solidFill>
                  <a:schemeClr val="bg1"/>
                </a:solidFill>
              </a:rPr>
              <a:t>3</a:t>
            </a:r>
            <a:r>
              <a:rPr lang="ko-KR" altLang="en-US" sz="1600" dirty="0">
                <a:solidFill>
                  <a:schemeClr val="bg1"/>
                </a:solidFill>
              </a:rPr>
              <a:t>개 존재한다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    습득한 아이템은 바로 사용아이템슬롯으로 옮겨지며</a:t>
            </a:r>
            <a:r>
              <a:rPr lang="en-US" altLang="ko-KR" sz="1600" dirty="0">
                <a:solidFill>
                  <a:schemeClr val="bg1"/>
                </a:solidFill>
              </a:rPr>
              <a:t>,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   </a:t>
            </a:r>
            <a:r>
              <a:rPr lang="ko-KR" altLang="en-US" sz="1600" dirty="0">
                <a:solidFill>
                  <a:schemeClr val="bg1"/>
                </a:solidFill>
              </a:rPr>
              <a:t>전에 사용하던 아이템이 존재할 경우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    </a:t>
            </a:r>
            <a:r>
              <a:rPr lang="ko-KR" altLang="en-US" sz="1600" dirty="0">
                <a:solidFill>
                  <a:schemeClr val="bg1"/>
                </a:solidFill>
              </a:rPr>
              <a:t>새 아이템으로 갱신된다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적 </a:t>
            </a:r>
            <a:r>
              <a:rPr lang="en-US" altLang="ko-KR" sz="1600" dirty="0">
                <a:solidFill>
                  <a:schemeClr val="bg1"/>
                </a:solidFill>
              </a:rPr>
              <a:t>NPC</a:t>
            </a:r>
            <a:r>
              <a:rPr lang="ko-KR" altLang="en-US" sz="1600" dirty="0">
                <a:solidFill>
                  <a:schemeClr val="bg1"/>
                </a:solidFill>
              </a:rPr>
              <a:t>는 </a:t>
            </a:r>
            <a:r>
              <a:rPr lang="en-US" altLang="ko-KR" sz="1600" dirty="0">
                <a:solidFill>
                  <a:schemeClr val="bg1"/>
                </a:solidFill>
              </a:rPr>
              <a:t>30</a:t>
            </a:r>
            <a:r>
              <a:rPr lang="ko-KR" altLang="en-US" sz="1600" dirty="0">
                <a:solidFill>
                  <a:schemeClr val="bg1"/>
                </a:solidFill>
              </a:rPr>
              <a:t>명 존재한다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플레이어의 피격 데미지는 </a:t>
            </a:r>
            <a:r>
              <a:rPr lang="en-US" altLang="ko-KR" sz="1600" dirty="0">
                <a:solidFill>
                  <a:schemeClr val="bg1"/>
                </a:solidFill>
              </a:rPr>
              <a:t>1</a:t>
            </a:r>
            <a:r>
              <a:rPr lang="ko-KR" altLang="en-US" sz="1600" dirty="0">
                <a:solidFill>
                  <a:schemeClr val="bg1"/>
                </a:solidFill>
              </a:rPr>
              <a:t>타 당 </a:t>
            </a:r>
            <a:r>
              <a:rPr lang="en-US" altLang="ko-KR" sz="1600" dirty="0">
                <a:solidFill>
                  <a:schemeClr val="bg1"/>
                </a:solidFill>
              </a:rPr>
              <a:t>50</a:t>
            </a:r>
            <a:r>
              <a:rPr lang="ko-KR" altLang="en-US" sz="1600" dirty="0">
                <a:solidFill>
                  <a:schemeClr val="bg1"/>
                </a:solidFill>
              </a:rPr>
              <a:t>만큼 피해를 입는다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맵 곳곳의 벽에 붙어 전방 상황을 알 수 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EDCA85-0FD1-47E9-A41F-31643951B80C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84A056-6D2C-4EDB-9607-411AC684067C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F08EEDEC-782C-E2E2-6788-947E748D8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48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3470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49D56E-0F72-4701-9FF0-392D650D7967}"/>
              </a:ext>
            </a:extLst>
          </p:cNvPr>
          <p:cNvCxnSpPr>
            <a:cxnSpLocks/>
          </p:cNvCxnSpPr>
          <p:nvPr/>
        </p:nvCxnSpPr>
        <p:spPr>
          <a:xfrm flipH="1">
            <a:off x="4289015" y="1844824"/>
            <a:ext cx="2155625" cy="3744416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A767FA-B8C1-4FF0-AEB1-51288DF6E593}"/>
              </a:ext>
            </a:extLst>
          </p:cNvPr>
          <p:cNvCxnSpPr>
            <a:cxnSpLocks/>
          </p:cNvCxnSpPr>
          <p:nvPr/>
        </p:nvCxnSpPr>
        <p:spPr>
          <a:xfrm flipH="1" flipV="1">
            <a:off x="3567760" y="1999328"/>
            <a:ext cx="2089797" cy="3630069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E6DCD4-0167-43A4-B832-D6DAB7B1854D}"/>
              </a:ext>
            </a:extLst>
          </p:cNvPr>
          <p:cNvGrpSpPr/>
          <p:nvPr/>
        </p:nvGrpSpPr>
        <p:grpSpPr>
          <a:xfrm>
            <a:off x="3941004" y="2756172"/>
            <a:ext cx="2041446" cy="1972740"/>
            <a:chOff x="3048194" y="1816517"/>
            <a:chExt cx="3827065" cy="369826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D409B3F-D98A-4DC3-9059-8B1CEFEEF94D}"/>
                </a:ext>
              </a:extLst>
            </p:cNvPr>
            <p:cNvGrpSpPr/>
            <p:nvPr/>
          </p:nvGrpSpPr>
          <p:grpSpPr>
            <a:xfrm>
              <a:off x="3048194" y="1816517"/>
              <a:ext cx="3827065" cy="3698265"/>
              <a:chOff x="2646352" y="1416200"/>
              <a:chExt cx="4630748" cy="4474900"/>
            </a:xfrm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777A22D8-5D1F-48F5-9100-17D2DB330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352" y="1869190"/>
                <a:ext cx="4630748" cy="4021910"/>
              </a:xfrm>
              <a:custGeom>
                <a:avLst/>
                <a:gdLst>
                  <a:gd name="T0" fmla="*/ 352 w 4050"/>
                  <a:gd name="T1" fmla="*/ 0 h 3508"/>
                  <a:gd name="T2" fmla="*/ 0 w 4050"/>
                  <a:gd name="T3" fmla="*/ 610 h 3508"/>
                  <a:gd name="T4" fmla="*/ 1673 w 4050"/>
                  <a:gd name="T5" fmla="*/ 3508 h 3508"/>
                  <a:gd name="T6" fmla="*/ 2377 w 4050"/>
                  <a:gd name="T7" fmla="*/ 3508 h 3508"/>
                  <a:gd name="T8" fmla="*/ 4050 w 4050"/>
                  <a:gd name="T9" fmla="*/ 610 h 3508"/>
                  <a:gd name="T10" fmla="*/ 3698 w 4050"/>
                  <a:gd name="T11" fmla="*/ 0 h 3508"/>
                  <a:gd name="T12" fmla="*/ 352 w 4050"/>
                  <a:gd name="T13" fmla="*/ 0 h 3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50" h="3508">
                    <a:moveTo>
                      <a:pt x="352" y="0"/>
                    </a:moveTo>
                    <a:cubicBezTo>
                      <a:pt x="196" y="271"/>
                      <a:pt x="157" y="339"/>
                      <a:pt x="0" y="610"/>
                    </a:cubicBezTo>
                    <a:cubicBezTo>
                      <a:pt x="1673" y="3508"/>
                      <a:pt x="1673" y="3508"/>
                      <a:pt x="1673" y="3508"/>
                    </a:cubicBezTo>
                    <a:cubicBezTo>
                      <a:pt x="1986" y="3508"/>
                      <a:pt x="2064" y="3508"/>
                      <a:pt x="2377" y="3508"/>
                    </a:cubicBezTo>
                    <a:cubicBezTo>
                      <a:pt x="4050" y="610"/>
                      <a:pt x="4050" y="610"/>
                      <a:pt x="4050" y="610"/>
                    </a:cubicBezTo>
                    <a:cubicBezTo>
                      <a:pt x="3894" y="339"/>
                      <a:pt x="3854" y="271"/>
                      <a:pt x="3698" y="0"/>
                    </a:cubicBezTo>
                    <a:lnTo>
                      <a:pt x="352" y="0"/>
                    </a:lnTo>
                    <a:close/>
                  </a:path>
                </a:pathLst>
              </a:cu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B7D7DBC-5C9B-44F1-A8B1-B3E87AF46225}"/>
                  </a:ext>
                </a:extLst>
              </p:cNvPr>
              <p:cNvSpPr/>
              <p:nvPr/>
            </p:nvSpPr>
            <p:spPr>
              <a:xfrm>
                <a:off x="3078480" y="1416200"/>
                <a:ext cx="3749041" cy="3749038"/>
              </a:xfrm>
              <a:prstGeom prst="ellipse">
                <a:avLst/>
              </a:pr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BF4D4E6-73AB-4AB3-95BE-7F9CD12DB5F7}"/>
                </a:ext>
              </a:extLst>
            </p:cNvPr>
            <p:cNvCxnSpPr>
              <a:cxnSpLocks/>
              <a:stCxn id="18" idx="0"/>
              <a:endCxn id="6" idx="4"/>
            </p:cNvCxnSpPr>
            <p:nvPr/>
          </p:nvCxnSpPr>
          <p:spPr>
            <a:xfrm>
              <a:off x="3380817" y="2190890"/>
              <a:ext cx="157369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0DB4ED6-4AFB-4249-B4FD-AD16C876C9AC}"/>
                </a:ext>
              </a:extLst>
            </p:cNvPr>
            <p:cNvCxnSpPr>
              <a:cxnSpLocks/>
              <a:stCxn id="18" idx="5"/>
              <a:endCxn id="6" idx="4"/>
            </p:cNvCxnSpPr>
            <p:nvPr/>
          </p:nvCxnSpPr>
          <p:spPr>
            <a:xfrm flipH="1">
              <a:off x="4954516" y="2190890"/>
              <a:ext cx="158811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[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수정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]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1E7A7E5-34DE-4018-A9BC-6089EE1F1ADE}"/>
              </a:ext>
            </a:extLst>
          </p:cNvPr>
          <p:cNvSpPr txBox="1"/>
          <p:nvPr/>
        </p:nvSpPr>
        <p:spPr>
          <a:xfrm>
            <a:off x="252000" y="5229780"/>
            <a:ext cx="1670650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37&gt; 2</a:t>
            </a:r>
            <a:r>
              <a:rPr lang="ko-KR" altLang="en-US" sz="800" dirty="0">
                <a:solidFill>
                  <a:schemeClr val="bg1"/>
                </a:solidFill>
              </a:rPr>
              <a:t>스테이지 예시 화면</a:t>
            </a:r>
            <a:endParaRPr lang="en-US" altLang="ko-KR" sz="8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F76615-4EA0-464F-9A9D-857C50BA8D04}"/>
              </a:ext>
            </a:extLst>
          </p:cNvPr>
          <p:cNvSpPr txBox="1"/>
          <p:nvPr/>
        </p:nvSpPr>
        <p:spPr>
          <a:xfrm>
            <a:off x="4360842" y="1938439"/>
            <a:ext cx="561010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2</a:t>
            </a:r>
            <a:r>
              <a:rPr lang="ko-KR" altLang="en-US" sz="1600" dirty="0">
                <a:solidFill>
                  <a:schemeClr val="bg1"/>
                </a:solidFill>
              </a:rPr>
              <a:t>스테이지는 황무지 테마로</a:t>
            </a:r>
            <a:r>
              <a:rPr lang="en-US" altLang="ko-KR" sz="1600" dirty="0">
                <a:solidFill>
                  <a:schemeClr val="bg1"/>
                </a:solidFill>
              </a:rPr>
              <a:t>,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   </a:t>
            </a:r>
            <a:r>
              <a:rPr lang="ko-KR" altLang="en-US" sz="1600" dirty="0">
                <a:solidFill>
                  <a:schemeClr val="bg1"/>
                </a:solidFill>
              </a:rPr>
              <a:t>모래바람이 일어나는 자연현상이 추가된다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   </a:t>
            </a:r>
            <a:r>
              <a:rPr lang="ko-KR" altLang="en-US" sz="1600" dirty="0">
                <a:solidFill>
                  <a:schemeClr val="bg1"/>
                </a:solidFill>
              </a:rPr>
              <a:t>모래바람은 일정 시간마다 단시간 발생한다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주변 바위를 통해 벽 타기 같은 </a:t>
            </a:r>
            <a:r>
              <a:rPr lang="ko-KR" altLang="en-US" sz="1600" dirty="0" err="1">
                <a:solidFill>
                  <a:schemeClr val="bg1"/>
                </a:solidFill>
              </a:rPr>
              <a:t>파쿠르</a:t>
            </a:r>
            <a:r>
              <a:rPr lang="ko-KR" altLang="en-US" sz="1600" dirty="0">
                <a:solidFill>
                  <a:schemeClr val="bg1"/>
                </a:solidFill>
              </a:rPr>
              <a:t> 액션을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    통해 적의 공격을 회피하거나 플레이어가 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    </a:t>
            </a:r>
            <a:r>
              <a:rPr lang="ko-KR" altLang="en-US" sz="1600" dirty="0">
                <a:solidFill>
                  <a:schemeClr val="bg1"/>
                </a:solidFill>
              </a:rPr>
              <a:t>공격할 수 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큰 나무와 큰 바위 등 은</a:t>
            </a:r>
            <a:r>
              <a:rPr lang="en-US" altLang="ko-KR" sz="1600" dirty="0">
                <a:solidFill>
                  <a:schemeClr val="bg1"/>
                </a:solidFill>
              </a:rPr>
              <a:t>/</a:t>
            </a:r>
            <a:r>
              <a:rPr lang="ko-KR" altLang="en-US" sz="1600" dirty="0">
                <a:solidFill>
                  <a:schemeClr val="bg1"/>
                </a:solidFill>
              </a:rPr>
              <a:t>엄폐할 수 있는 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    </a:t>
            </a:r>
            <a:r>
              <a:rPr lang="ko-KR" altLang="en-US" sz="1600" dirty="0">
                <a:solidFill>
                  <a:schemeClr val="bg1"/>
                </a:solidFill>
              </a:rPr>
              <a:t>구조물이 다수 존재한다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2</a:t>
            </a:r>
            <a:r>
              <a:rPr lang="ko-KR" altLang="en-US" sz="1600" dirty="0">
                <a:solidFill>
                  <a:schemeClr val="bg1"/>
                </a:solidFill>
              </a:rPr>
              <a:t>스테이지 내 구급상자는 </a:t>
            </a:r>
            <a:r>
              <a:rPr lang="en-US" altLang="ko-KR" sz="1600" dirty="0">
                <a:solidFill>
                  <a:schemeClr val="bg1"/>
                </a:solidFill>
              </a:rPr>
              <a:t>5</a:t>
            </a:r>
            <a:r>
              <a:rPr lang="ko-KR" altLang="en-US" sz="1600" dirty="0">
                <a:solidFill>
                  <a:schemeClr val="bg1"/>
                </a:solidFill>
              </a:rPr>
              <a:t>개 존재한다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나무상자는 </a:t>
            </a:r>
            <a:r>
              <a:rPr lang="en-US" altLang="ko-KR" sz="1600" dirty="0">
                <a:solidFill>
                  <a:schemeClr val="bg1"/>
                </a:solidFill>
              </a:rPr>
              <a:t>2</a:t>
            </a:r>
            <a:r>
              <a:rPr lang="ko-KR" altLang="en-US" sz="1600" dirty="0">
                <a:solidFill>
                  <a:schemeClr val="bg1"/>
                </a:solidFill>
              </a:rPr>
              <a:t>개 존재한다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E91D5B8A-6FFA-4294-9327-96200ABB2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2291947"/>
            <a:ext cx="3976936" cy="29012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9BB1264-B256-4C8E-ACB9-210BD0D495C0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950B9B-F3F0-41F1-817E-05CB0162D9B3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8EF9189B-AAEF-7B45-9ACE-2B968B06A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49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3277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기획 컨셉 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327587-6364-48F0-817B-AD99A7D17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2" y="2622113"/>
            <a:ext cx="4342514" cy="263718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B4F5710-94FD-4646-A064-983804817F36}"/>
              </a:ext>
            </a:extLst>
          </p:cNvPr>
          <p:cNvSpPr txBox="1"/>
          <p:nvPr/>
        </p:nvSpPr>
        <p:spPr>
          <a:xfrm>
            <a:off x="2824669" y="1778890"/>
            <a:ext cx="4274114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0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고스트 러너와의 유사점</a:t>
            </a:r>
            <a:endParaRPr lang="en-US" altLang="ko-KR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922116-3D63-415C-8605-E011D67FF8E2}"/>
              </a:ext>
            </a:extLst>
          </p:cNvPr>
          <p:cNvSpPr txBox="1"/>
          <p:nvPr/>
        </p:nvSpPr>
        <p:spPr>
          <a:xfrm>
            <a:off x="4953000" y="2622113"/>
            <a:ext cx="4710458" cy="2666518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다양한 액션을 볼 수 있다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.</a:t>
            </a: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인칭 카메라로 플레이어가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게임 속 캐릭터가 된 듯한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몰입감을 준다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.</a:t>
            </a: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게임 자유도가 높아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,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여러 플레이를 할 수 있다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.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0C27B1B-5B78-4222-8AFA-E78E7EBF77F4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602CA37-CCA3-40AD-8674-84A310642BF7}"/>
              </a:ext>
            </a:extLst>
          </p:cNvPr>
          <p:cNvSpPr txBox="1"/>
          <p:nvPr/>
        </p:nvSpPr>
        <p:spPr>
          <a:xfrm>
            <a:off x="416496" y="5288637"/>
            <a:ext cx="1075936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1&gt; / </a:t>
            </a:r>
            <a:r>
              <a:rPr lang="ko-KR" altLang="en-US" sz="800" dirty="0">
                <a:solidFill>
                  <a:schemeClr val="bg1"/>
                </a:solidFill>
              </a:rPr>
              <a:t>링크 </a:t>
            </a:r>
            <a:r>
              <a:rPr lang="en-US" altLang="ko-KR" sz="800" dirty="0">
                <a:solidFill>
                  <a:schemeClr val="bg1"/>
                </a:solidFill>
              </a:rPr>
              <a:t>1 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C94A775-981F-4087-A62A-0D3431EA6AE1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79A8C35-5643-4E06-B4DC-B42D30431584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4F126B4C-CEEF-44B4-BDB8-5E351FDAA511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419189A-9FA4-4689-BC7A-5678902871AE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1.3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유사 게임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[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원본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]</a:t>
            </a: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6904953F-F971-96F3-F4DE-3ABB30D47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42070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49D56E-0F72-4701-9FF0-392D650D7967}"/>
              </a:ext>
            </a:extLst>
          </p:cNvPr>
          <p:cNvCxnSpPr>
            <a:cxnSpLocks/>
          </p:cNvCxnSpPr>
          <p:nvPr/>
        </p:nvCxnSpPr>
        <p:spPr>
          <a:xfrm flipH="1">
            <a:off x="4289015" y="1844824"/>
            <a:ext cx="2155625" cy="3744416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A767FA-B8C1-4FF0-AEB1-51288DF6E593}"/>
              </a:ext>
            </a:extLst>
          </p:cNvPr>
          <p:cNvCxnSpPr>
            <a:cxnSpLocks/>
          </p:cNvCxnSpPr>
          <p:nvPr/>
        </p:nvCxnSpPr>
        <p:spPr>
          <a:xfrm flipH="1" flipV="1">
            <a:off x="3567760" y="1999328"/>
            <a:ext cx="2089797" cy="3630069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E6DCD4-0167-43A4-B832-D6DAB7B1854D}"/>
              </a:ext>
            </a:extLst>
          </p:cNvPr>
          <p:cNvGrpSpPr/>
          <p:nvPr/>
        </p:nvGrpSpPr>
        <p:grpSpPr>
          <a:xfrm>
            <a:off x="3941004" y="2756172"/>
            <a:ext cx="2041446" cy="1972740"/>
            <a:chOff x="3048194" y="1816517"/>
            <a:chExt cx="3827065" cy="369826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D409B3F-D98A-4DC3-9059-8B1CEFEEF94D}"/>
                </a:ext>
              </a:extLst>
            </p:cNvPr>
            <p:cNvGrpSpPr/>
            <p:nvPr/>
          </p:nvGrpSpPr>
          <p:grpSpPr>
            <a:xfrm>
              <a:off x="3048194" y="1816517"/>
              <a:ext cx="3827065" cy="3698265"/>
              <a:chOff x="2646352" y="1416200"/>
              <a:chExt cx="4630748" cy="4474900"/>
            </a:xfrm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777A22D8-5D1F-48F5-9100-17D2DB330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352" y="1869190"/>
                <a:ext cx="4630748" cy="4021910"/>
              </a:xfrm>
              <a:custGeom>
                <a:avLst/>
                <a:gdLst>
                  <a:gd name="T0" fmla="*/ 352 w 4050"/>
                  <a:gd name="T1" fmla="*/ 0 h 3508"/>
                  <a:gd name="T2" fmla="*/ 0 w 4050"/>
                  <a:gd name="T3" fmla="*/ 610 h 3508"/>
                  <a:gd name="T4" fmla="*/ 1673 w 4050"/>
                  <a:gd name="T5" fmla="*/ 3508 h 3508"/>
                  <a:gd name="T6" fmla="*/ 2377 w 4050"/>
                  <a:gd name="T7" fmla="*/ 3508 h 3508"/>
                  <a:gd name="T8" fmla="*/ 4050 w 4050"/>
                  <a:gd name="T9" fmla="*/ 610 h 3508"/>
                  <a:gd name="T10" fmla="*/ 3698 w 4050"/>
                  <a:gd name="T11" fmla="*/ 0 h 3508"/>
                  <a:gd name="T12" fmla="*/ 352 w 4050"/>
                  <a:gd name="T13" fmla="*/ 0 h 3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50" h="3508">
                    <a:moveTo>
                      <a:pt x="352" y="0"/>
                    </a:moveTo>
                    <a:cubicBezTo>
                      <a:pt x="196" y="271"/>
                      <a:pt x="157" y="339"/>
                      <a:pt x="0" y="610"/>
                    </a:cubicBezTo>
                    <a:cubicBezTo>
                      <a:pt x="1673" y="3508"/>
                      <a:pt x="1673" y="3508"/>
                      <a:pt x="1673" y="3508"/>
                    </a:cubicBezTo>
                    <a:cubicBezTo>
                      <a:pt x="1986" y="3508"/>
                      <a:pt x="2064" y="3508"/>
                      <a:pt x="2377" y="3508"/>
                    </a:cubicBezTo>
                    <a:cubicBezTo>
                      <a:pt x="4050" y="610"/>
                      <a:pt x="4050" y="610"/>
                      <a:pt x="4050" y="610"/>
                    </a:cubicBezTo>
                    <a:cubicBezTo>
                      <a:pt x="3894" y="339"/>
                      <a:pt x="3854" y="271"/>
                      <a:pt x="3698" y="0"/>
                    </a:cubicBezTo>
                    <a:lnTo>
                      <a:pt x="352" y="0"/>
                    </a:lnTo>
                    <a:close/>
                  </a:path>
                </a:pathLst>
              </a:cu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B7D7DBC-5C9B-44F1-A8B1-B3E87AF46225}"/>
                  </a:ext>
                </a:extLst>
              </p:cNvPr>
              <p:cNvSpPr/>
              <p:nvPr/>
            </p:nvSpPr>
            <p:spPr>
              <a:xfrm>
                <a:off x="3078480" y="1416200"/>
                <a:ext cx="3749041" cy="3749038"/>
              </a:xfrm>
              <a:prstGeom prst="ellipse">
                <a:avLst/>
              </a:pr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BF4D4E6-73AB-4AB3-95BE-7F9CD12DB5F7}"/>
                </a:ext>
              </a:extLst>
            </p:cNvPr>
            <p:cNvCxnSpPr>
              <a:cxnSpLocks/>
              <a:stCxn id="18" idx="0"/>
              <a:endCxn id="6" idx="4"/>
            </p:cNvCxnSpPr>
            <p:nvPr/>
          </p:nvCxnSpPr>
          <p:spPr>
            <a:xfrm>
              <a:off x="3380817" y="2190890"/>
              <a:ext cx="157369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0DB4ED6-4AFB-4249-B4FD-AD16C876C9AC}"/>
                </a:ext>
              </a:extLst>
            </p:cNvPr>
            <p:cNvCxnSpPr>
              <a:cxnSpLocks/>
              <a:stCxn id="18" idx="5"/>
              <a:endCxn id="6" idx="4"/>
            </p:cNvCxnSpPr>
            <p:nvPr/>
          </p:nvCxnSpPr>
          <p:spPr>
            <a:xfrm flipH="1">
              <a:off x="4954516" y="2190890"/>
              <a:ext cx="158811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[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수정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]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477A5A0-FDBC-41FB-9D10-5E34CE0C45F3}"/>
              </a:ext>
            </a:extLst>
          </p:cNvPr>
          <p:cNvSpPr txBox="1"/>
          <p:nvPr/>
        </p:nvSpPr>
        <p:spPr>
          <a:xfrm>
            <a:off x="4295895" y="2593037"/>
            <a:ext cx="56101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적 </a:t>
            </a:r>
            <a:r>
              <a:rPr lang="en-US" altLang="ko-KR" sz="1600" dirty="0">
                <a:solidFill>
                  <a:schemeClr val="bg1"/>
                </a:solidFill>
              </a:rPr>
              <a:t>NPC</a:t>
            </a:r>
            <a:r>
              <a:rPr lang="ko-KR" altLang="en-US" sz="1600" dirty="0">
                <a:solidFill>
                  <a:schemeClr val="bg1"/>
                </a:solidFill>
              </a:rPr>
              <a:t>는 </a:t>
            </a:r>
            <a:r>
              <a:rPr lang="en-US" altLang="ko-KR" sz="1600" dirty="0">
                <a:solidFill>
                  <a:schemeClr val="bg1"/>
                </a:solidFill>
              </a:rPr>
              <a:t>50</a:t>
            </a:r>
            <a:r>
              <a:rPr lang="ko-KR" altLang="en-US" sz="1600" dirty="0">
                <a:solidFill>
                  <a:schemeClr val="bg1"/>
                </a:solidFill>
              </a:rPr>
              <a:t>명으로 구성된다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플레이어의 피격 데미지는 </a:t>
            </a:r>
            <a:r>
              <a:rPr lang="en-US" altLang="ko-KR" sz="1600" dirty="0">
                <a:solidFill>
                  <a:schemeClr val="bg1"/>
                </a:solidFill>
              </a:rPr>
              <a:t>1</a:t>
            </a:r>
            <a:r>
              <a:rPr lang="ko-KR" altLang="en-US" sz="1600" dirty="0">
                <a:solidFill>
                  <a:schemeClr val="bg1"/>
                </a:solidFill>
              </a:rPr>
              <a:t>타 당 </a:t>
            </a:r>
            <a:r>
              <a:rPr lang="en-US" altLang="ko-KR" sz="1600" dirty="0">
                <a:solidFill>
                  <a:schemeClr val="bg1"/>
                </a:solidFill>
              </a:rPr>
              <a:t>60</a:t>
            </a:r>
            <a:r>
              <a:rPr lang="ko-KR" altLang="en-US" sz="1600" dirty="0">
                <a:solidFill>
                  <a:schemeClr val="bg1"/>
                </a:solidFill>
              </a:rPr>
              <a:t>만큼 피해를 입는다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모래바람 현상에 지정된 시간 동안 노출될 경우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    플레이어는 </a:t>
            </a:r>
            <a:r>
              <a:rPr lang="en-US" altLang="ko-KR" sz="1600" dirty="0">
                <a:solidFill>
                  <a:schemeClr val="bg1"/>
                </a:solidFill>
              </a:rPr>
              <a:t>3</a:t>
            </a:r>
            <a:r>
              <a:rPr lang="ko-KR" altLang="en-US" sz="1600" dirty="0">
                <a:solidFill>
                  <a:schemeClr val="bg1"/>
                </a:solidFill>
              </a:rPr>
              <a:t>초간 시야가 흐려지며 흐려지는 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    </a:t>
            </a:r>
            <a:r>
              <a:rPr lang="ko-KR" altLang="en-US" sz="1600" dirty="0">
                <a:solidFill>
                  <a:schemeClr val="bg1"/>
                </a:solidFill>
              </a:rPr>
              <a:t>시간동안 초당 </a:t>
            </a:r>
            <a:r>
              <a:rPr lang="en-US" altLang="ko-KR" sz="1600" dirty="0">
                <a:solidFill>
                  <a:schemeClr val="bg1"/>
                </a:solidFill>
              </a:rPr>
              <a:t>10</a:t>
            </a:r>
            <a:r>
              <a:rPr lang="ko-KR" altLang="en-US" sz="1600" dirty="0">
                <a:solidFill>
                  <a:schemeClr val="bg1"/>
                </a:solidFill>
              </a:rPr>
              <a:t>의 도트 데미지를 입게 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BB1264-B256-4C8E-ACB9-210BD0D495C0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DCDB25-3E2A-4C0D-B36B-4F26848AED7C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CD9040-6BB9-4BB6-9A7F-F7EA1DE75954}"/>
              </a:ext>
            </a:extLst>
          </p:cNvPr>
          <p:cNvSpPr txBox="1"/>
          <p:nvPr/>
        </p:nvSpPr>
        <p:spPr>
          <a:xfrm>
            <a:off x="252000" y="5229780"/>
            <a:ext cx="1670650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37&gt; 2</a:t>
            </a:r>
            <a:r>
              <a:rPr lang="ko-KR" altLang="en-US" sz="800" dirty="0">
                <a:solidFill>
                  <a:schemeClr val="bg1"/>
                </a:solidFill>
              </a:rPr>
              <a:t>스테이지 예시 화면</a:t>
            </a:r>
            <a:endParaRPr lang="en-US" altLang="ko-KR" sz="800" dirty="0">
              <a:solidFill>
                <a:schemeClr val="bg1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63CA6D2-D054-451B-AB0A-4A4DD3D90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2291947"/>
            <a:ext cx="3976936" cy="2901249"/>
          </a:xfrm>
          <a:prstGeom prst="rect">
            <a:avLst/>
          </a:prstGeom>
        </p:spPr>
      </p:pic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27E904BA-1737-FC43-F0A1-FBFF66933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50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57229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49D56E-0F72-4701-9FF0-392D650D7967}"/>
              </a:ext>
            </a:extLst>
          </p:cNvPr>
          <p:cNvCxnSpPr>
            <a:cxnSpLocks/>
          </p:cNvCxnSpPr>
          <p:nvPr/>
        </p:nvCxnSpPr>
        <p:spPr>
          <a:xfrm flipH="1">
            <a:off x="4289015" y="1844824"/>
            <a:ext cx="2155625" cy="3744416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A767FA-B8C1-4FF0-AEB1-51288DF6E593}"/>
              </a:ext>
            </a:extLst>
          </p:cNvPr>
          <p:cNvCxnSpPr>
            <a:cxnSpLocks/>
          </p:cNvCxnSpPr>
          <p:nvPr/>
        </p:nvCxnSpPr>
        <p:spPr>
          <a:xfrm flipH="1" flipV="1">
            <a:off x="3567760" y="1999328"/>
            <a:ext cx="2089797" cy="3630069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E6DCD4-0167-43A4-B832-D6DAB7B1854D}"/>
              </a:ext>
            </a:extLst>
          </p:cNvPr>
          <p:cNvGrpSpPr/>
          <p:nvPr/>
        </p:nvGrpSpPr>
        <p:grpSpPr>
          <a:xfrm>
            <a:off x="3941004" y="2756172"/>
            <a:ext cx="2041446" cy="1972740"/>
            <a:chOff x="3048194" y="1816517"/>
            <a:chExt cx="3827065" cy="369826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D409B3F-D98A-4DC3-9059-8B1CEFEEF94D}"/>
                </a:ext>
              </a:extLst>
            </p:cNvPr>
            <p:cNvGrpSpPr/>
            <p:nvPr/>
          </p:nvGrpSpPr>
          <p:grpSpPr>
            <a:xfrm>
              <a:off x="3048194" y="1816517"/>
              <a:ext cx="3827065" cy="3698265"/>
              <a:chOff x="2646352" y="1416200"/>
              <a:chExt cx="4630748" cy="4474900"/>
            </a:xfrm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777A22D8-5D1F-48F5-9100-17D2DB330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352" y="1869190"/>
                <a:ext cx="4630748" cy="4021910"/>
              </a:xfrm>
              <a:custGeom>
                <a:avLst/>
                <a:gdLst>
                  <a:gd name="T0" fmla="*/ 352 w 4050"/>
                  <a:gd name="T1" fmla="*/ 0 h 3508"/>
                  <a:gd name="T2" fmla="*/ 0 w 4050"/>
                  <a:gd name="T3" fmla="*/ 610 h 3508"/>
                  <a:gd name="T4" fmla="*/ 1673 w 4050"/>
                  <a:gd name="T5" fmla="*/ 3508 h 3508"/>
                  <a:gd name="T6" fmla="*/ 2377 w 4050"/>
                  <a:gd name="T7" fmla="*/ 3508 h 3508"/>
                  <a:gd name="T8" fmla="*/ 4050 w 4050"/>
                  <a:gd name="T9" fmla="*/ 610 h 3508"/>
                  <a:gd name="T10" fmla="*/ 3698 w 4050"/>
                  <a:gd name="T11" fmla="*/ 0 h 3508"/>
                  <a:gd name="T12" fmla="*/ 352 w 4050"/>
                  <a:gd name="T13" fmla="*/ 0 h 3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50" h="3508">
                    <a:moveTo>
                      <a:pt x="352" y="0"/>
                    </a:moveTo>
                    <a:cubicBezTo>
                      <a:pt x="196" y="271"/>
                      <a:pt x="157" y="339"/>
                      <a:pt x="0" y="610"/>
                    </a:cubicBezTo>
                    <a:cubicBezTo>
                      <a:pt x="1673" y="3508"/>
                      <a:pt x="1673" y="3508"/>
                      <a:pt x="1673" y="3508"/>
                    </a:cubicBezTo>
                    <a:cubicBezTo>
                      <a:pt x="1986" y="3508"/>
                      <a:pt x="2064" y="3508"/>
                      <a:pt x="2377" y="3508"/>
                    </a:cubicBezTo>
                    <a:cubicBezTo>
                      <a:pt x="4050" y="610"/>
                      <a:pt x="4050" y="610"/>
                      <a:pt x="4050" y="610"/>
                    </a:cubicBezTo>
                    <a:cubicBezTo>
                      <a:pt x="3894" y="339"/>
                      <a:pt x="3854" y="271"/>
                      <a:pt x="3698" y="0"/>
                    </a:cubicBezTo>
                    <a:lnTo>
                      <a:pt x="352" y="0"/>
                    </a:lnTo>
                    <a:close/>
                  </a:path>
                </a:pathLst>
              </a:cu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B7D7DBC-5C9B-44F1-A8B1-B3E87AF46225}"/>
                  </a:ext>
                </a:extLst>
              </p:cNvPr>
              <p:cNvSpPr/>
              <p:nvPr/>
            </p:nvSpPr>
            <p:spPr>
              <a:xfrm>
                <a:off x="3078480" y="1416200"/>
                <a:ext cx="3749041" cy="3749038"/>
              </a:xfrm>
              <a:prstGeom prst="ellipse">
                <a:avLst/>
              </a:pr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BF4D4E6-73AB-4AB3-95BE-7F9CD12DB5F7}"/>
                </a:ext>
              </a:extLst>
            </p:cNvPr>
            <p:cNvCxnSpPr>
              <a:cxnSpLocks/>
              <a:stCxn id="18" idx="0"/>
              <a:endCxn id="6" idx="4"/>
            </p:cNvCxnSpPr>
            <p:nvPr/>
          </p:nvCxnSpPr>
          <p:spPr>
            <a:xfrm>
              <a:off x="3380817" y="2190890"/>
              <a:ext cx="157369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0DB4ED6-4AFB-4249-B4FD-AD16C876C9AC}"/>
                </a:ext>
              </a:extLst>
            </p:cNvPr>
            <p:cNvCxnSpPr>
              <a:cxnSpLocks/>
              <a:stCxn id="18" idx="5"/>
              <a:endCxn id="6" idx="4"/>
            </p:cNvCxnSpPr>
            <p:nvPr/>
          </p:nvCxnSpPr>
          <p:spPr>
            <a:xfrm flipH="1">
              <a:off x="4954516" y="2190890"/>
              <a:ext cx="158811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[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수정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]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33D0A20-9762-46FC-BFC4-63A706B65D59}"/>
              </a:ext>
            </a:extLst>
          </p:cNvPr>
          <p:cNvSpPr txBox="1"/>
          <p:nvPr/>
        </p:nvSpPr>
        <p:spPr>
          <a:xfrm>
            <a:off x="252000" y="5229780"/>
            <a:ext cx="1912703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38&gt; 3</a:t>
            </a:r>
            <a:r>
              <a:rPr lang="ko-KR" altLang="en-US" sz="800" dirty="0">
                <a:solidFill>
                  <a:schemeClr val="bg1"/>
                </a:solidFill>
              </a:rPr>
              <a:t>스테이지 테마 예시 화면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0E44AC-19FE-469A-B3D7-516F408F656B}"/>
              </a:ext>
            </a:extLst>
          </p:cNvPr>
          <p:cNvSpPr txBox="1"/>
          <p:nvPr/>
        </p:nvSpPr>
        <p:spPr>
          <a:xfrm>
            <a:off x="4277182" y="1937880"/>
            <a:ext cx="562317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3</a:t>
            </a:r>
            <a:r>
              <a:rPr lang="ko-KR" altLang="en-US" sz="1600" dirty="0">
                <a:solidFill>
                  <a:schemeClr val="bg1"/>
                </a:solidFill>
              </a:rPr>
              <a:t>스테이지는 빈민가 테마로 플레이어는 빈민가 사이 좁은 골목들이나 벽을 타서 지붕 위로 올라가는 등의 플레이를 할 수 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주민들을 제압할 수 있는 밧줄 상자가 존재하며 상자안에는 밧줄이 </a:t>
            </a:r>
            <a:r>
              <a:rPr lang="en-US" altLang="ko-KR" sz="1600" dirty="0">
                <a:solidFill>
                  <a:schemeClr val="bg1"/>
                </a:solidFill>
              </a:rPr>
              <a:t>3</a:t>
            </a:r>
            <a:r>
              <a:rPr lang="ko-KR" altLang="en-US" sz="1600" dirty="0">
                <a:solidFill>
                  <a:schemeClr val="bg1"/>
                </a:solidFill>
              </a:rPr>
              <a:t>개 씩 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   </a:t>
            </a:r>
            <a:r>
              <a:rPr lang="ko-KR" altLang="en-US" sz="1600" dirty="0">
                <a:solidFill>
                  <a:schemeClr val="bg1"/>
                </a:solidFill>
              </a:rPr>
              <a:t>이때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밧줄은 사용 아이템 슬롯으로 들어가게 되며</a:t>
            </a:r>
            <a:r>
              <a:rPr lang="en-US" altLang="ko-KR" sz="1600" dirty="0">
                <a:solidFill>
                  <a:schemeClr val="bg1"/>
                </a:solidFill>
              </a:rPr>
              <a:t>,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   </a:t>
            </a:r>
            <a:r>
              <a:rPr lang="ko-KR" altLang="en-US" sz="1600" dirty="0">
                <a:solidFill>
                  <a:schemeClr val="bg1"/>
                </a:solidFill>
              </a:rPr>
              <a:t>제압 시 </a:t>
            </a:r>
            <a:r>
              <a:rPr lang="en-US" altLang="ko-KR" sz="1600" dirty="0">
                <a:solidFill>
                  <a:schemeClr val="bg1"/>
                </a:solidFill>
              </a:rPr>
              <a:t>4</a:t>
            </a:r>
            <a:r>
              <a:rPr lang="ko-KR" altLang="en-US" sz="1600" dirty="0">
                <a:solidFill>
                  <a:schemeClr val="bg1"/>
                </a:solidFill>
              </a:rPr>
              <a:t>번 키를 누르며 마우스 좌클릭을 할 경우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    </a:t>
            </a:r>
            <a:r>
              <a:rPr lang="ko-KR" altLang="en-US" sz="1600" dirty="0">
                <a:solidFill>
                  <a:schemeClr val="bg1"/>
                </a:solidFill>
              </a:rPr>
              <a:t>제압이 성공한다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구급상자는 </a:t>
            </a:r>
            <a:r>
              <a:rPr lang="en-US" altLang="ko-KR" sz="1600" dirty="0">
                <a:solidFill>
                  <a:schemeClr val="bg1"/>
                </a:solidFill>
              </a:rPr>
              <a:t>3</a:t>
            </a:r>
            <a:r>
              <a:rPr lang="ko-KR" altLang="en-US" sz="1600" dirty="0">
                <a:solidFill>
                  <a:schemeClr val="bg1"/>
                </a:solidFill>
              </a:rPr>
              <a:t>개 존재한다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밧줄 상자가 아닌 나무 상자는 </a:t>
            </a:r>
            <a:r>
              <a:rPr lang="en-US" altLang="ko-KR" sz="1600" dirty="0">
                <a:solidFill>
                  <a:schemeClr val="bg1"/>
                </a:solidFill>
              </a:rPr>
              <a:t>2</a:t>
            </a:r>
            <a:r>
              <a:rPr lang="ko-KR" altLang="en-US" sz="1600" dirty="0">
                <a:solidFill>
                  <a:schemeClr val="bg1"/>
                </a:solidFill>
              </a:rPr>
              <a:t>개 존재한다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F96AF2-C7EF-4CC3-BCEA-FC200E221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1" y="2291944"/>
            <a:ext cx="3976936" cy="29012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54BAD51-FBB9-4A0C-A305-232B3C531A2E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01E410-F0CD-4729-9DB2-76F95190B3A2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4392D471-7E05-F63E-744A-0209352EC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51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49542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49D56E-0F72-4701-9FF0-392D650D7967}"/>
              </a:ext>
            </a:extLst>
          </p:cNvPr>
          <p:cNvCxnSpPr>
            <a:cxnSpLocks/>
          </p:cNvCxnSpPr>
          <p:nvPr/>
        </p:nvCxnSpPr>
        <p:spPr>
          <a:xfrm flipH="1">
            <a:off x="4289015" y="1844824"/>
            <a:ext cx="2155625" cy="3744416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A767FA-B8C1-4FF0-AEB1-51288DF6E593}"/>
              </a:ext>
            </a:extLst>
          </p:cNvPr>
          <p:cNvCxnSpPr>
            <a:cxnSpLocks/>
          </p:cNvCxnSpPr>
          <p:nvPr/>
        </p:nvCxnSpPr>
        <p:spPr>
          <a:xfrm flipH="1" flipV="1">
            <a:off x="3567760" y="1999328"/>
            <a:ext cx="2089797" cy="3630069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E6DCD4-0167-43A4-B832-D6DAB7B1854D}"/>
              </a:ext>
            </a:extLst>
          </p:cNvPr>
          <p:cNvGrpSpPr/>
          <p:nvPr/>
        </p:nvGrpSpPr>
        <p:grpSpPr>
          <a:xfrm>
            <a:off x="3941004" y="2756172"/>
            <a:ext cx="2041446" cy="1972740"/>
            <a:chOff x="3048194" y="1816517"/>
            <a:chExt cx="3827065" cy="369826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D409B3F-D98A-4DC3-9059-8B1CEFEEF94D}"/>
                </a:ext>
              </a:extLst>
            </p:cNvPr>
            <p:cNvGrpSpPr/>
            <p:nvPr/>
          </p:nvGrpSpPr>
          <p:grpSpPr>
            <a:xfrm>
              <a:off x="3048194" y="1816517"/>
              <a:ext cx="3827065" cy="3698265"/>
              <a:chOff x="2646352" y="1416200"/>
              <a:chExt cx="4630748" cy="4474900"/>
            </a:xfrm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777A22D8-5D1F-48F5-9100-17D2DB330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352" y="1869190"/>
                <a:ext cx="4630748" cy="4021910"/>
              </a:xfrm>
              <a:custGeom>
                <a:avLst/>
                <a:gdLst>
                  <a:gd name="T0" fmla="*/ 352 w 4050"/>
                  <a:gd name="T1" fmla="*/ 0 h 3508"/>
                  <a:gd name="T2" fmla="*/ 0 w 4050"/>
                  <a:gd name="T3" fmla="*/ 610 h 3508"/>
                  <a:gd name="T4" fmla="*/ 1673 w 4050"/>
                  <a:gd name="T5" fmla="*/ 3508 h 3508"/>
                  <a:gd name="T6" fmla="*/ 2377 w 4050"/>
                  <a:gd name="T7" fmla="*/ 3508 h 3508"/>
                  <a:gd name="T8" fmla="*/ 4050 w 4050"/>
                  <a:gd name="T9" fmla="*/ 610 h 3508"/>
                  <a:gd name="T10" fmla="*/ 3698 w 4050"/>
                  <a:gd name="T11" fmla="*/ 0 h 3508"/>
                  <a:gd name="T12" fmla="*/ 352 w 4050"/>
                  <a:gd name="T13" fmla="*/ 0 h 3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50" h="3508">
                    <a:moveTo>
                      <a:pt x="352" y="0"/>
                    </a:moveTo>
                    <a:cubicBezTo>
                      <a:pt x="196" y="271"/>
                      <a:pt x="157" y="339"/>
                      <a:pt x="0" y="610"/>
                    </a:cubicBezTo>
                    <a:cubicBezTo>
                      <a:pt x="1673" y="3508"/>
                      <a:pt x="1673" y="3508"/>
                      <a:pt x="1673" y="3508"/>
                    </a:cubicBezTo>
                    <a:cubicBezTo>
                      <a:pt x="1986" y="3508"/>
                      <a:pt x="2064" y="3508"/>
                      <a:pt x="2377" y="3508"/>
                    </a:cubicBezTo>
                    <a:cubicBezTo>
                      <a:pt x="4050" y="610"/>
                      <a:pt x="4050" y="610"/>
                      <a:pt x="4050" y="610"/>
                    </a:cubicBezTo>
                    <a:cubicBezTo>
                      <a:pt x="3894" y="339"/>
                      <a:pt x="3854" y="271"/>
                      <a:pt x="3698" y="0"/>
                    </a:cubicBezTo>
                    <a:lnTo>
                      <a:pt x="352" y="0"/>
                    </a:lnTo>
                    <a:close/>
                  </a:path>
                </a:pathLst>
              </a:cu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B7D7DBC-5C9B-44F1-A8B1-B3E87AF46225}"/>
                  </a:ext>
                </a:extLst>
              </p:cNvPr>
              <p:cNvSpPr/>
              <p:nvPr/>
            </p:nvSpPr>
            <p:spPr>
              <a:xfrm>
                <a:off x="3078480" y="1416200"/>
                <a:ext cx="3749041" cy="3749038"/>
              </a:xfrm>
              <a:prstGeom prst="ellipse">
                <a:avLst/>
              </a:pr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BF4D4E6-73AB-4AB3-95BE-7F9CD12DB5F7}"/>
                </a:ext>
              </a:extLst>
            </p:cNvPr>
            <p:cNvCxnSpPr>
              <a:cxnSpLocks/>
              <a:stCxn id="18" idx="0"/>
              <a:endCxn id="6" idx="4"/>
            </p:cNvCxnSpPr>
            <p:nvPr/>
          </p:nvCxnSpPr>
          <p:spPr>
            <a:xfrm>
              <a:off x="3380817" y="2190890"/>
              <a:ext cx="157369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0DB4ED6-4AFB-4249-B4FD-AD16C876C9AC}"/>
                </a:ext>
              </a:extLst>
            </p:cNvPr>
            <p:cNvCxnSpPr>
              <a:cxnSpLocks/>
              <a:stCxn id="18" idx="5"/>
              <a:endCxn id="6" idx="4"/>
            </p:cNvCxnSpPr>
            <p:nvPr/>
          </p:nvCxnSpPr>
          <p:spPr>
            <a:xfrm flipH="1">
              <a:off x="4954516" y="2190890"/>
              <a:ext cx="158811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[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수정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]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D72DFB5-062A-4D0F-90F4-5865B2D01DC1}"/>
              </a:ext>
            </a:extLst>
          </p:cNvPr>
          <p:cNvSpPr txBox="1"/>
          <p:nvPr/>
        </p:nvSpPr>
        <p:spPr>
          <a:xfrm>
            <a:off x="4228936" y="2291944"/>
            <a:ext cx="5677063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적 </a:t>
            </a:r>
            <a:r>
              <a:rPr lang="en-US" altLang="ko-KR" sz="1600" dirty="0">
                <a:solidFill>
                  <a:schemeClr val="bg1"/>
                </a:solidFill>
              </a:rPr>
              <a:t>NPC</a:t>
            </a:r>
            <a:r>
              <a:rPr lang="ko-KR" altLang="en-US" sz="1600" dirty="0">
                <a:solidFill>
                  <a:schemeClr val="bg1"/>
                </a:solidFill>
              </a:rPr>
              <a:t>는 </a:t>
            </a:r>
            <a:r>
              <a:rPr lang="en-US" altLang="ko-KR" sz="1600" dirty="0">
                <a:solidFill>
                  <a:schemeClr val="bg1"/>
                </a:solidFill>
              </a:rPr>
              <a:t>40</a:t>
            </a:r>
            <a:r>
              <a:rPr lang="ko-KR" altLang="en-US" sz="1600" dirty="0">
                <a:solidFill>
                  <a:schemeClr val="bg1"/>
                </a:solidFill>
              </a:rPr>
              <a:t>명이며</a:t>
            </a:r>
            <a:r>
              <a:rPr lang="en-US" altLang="ko-KR" sz="1600" dirty="0">
                <a:solidFill>
                  <a:schemeClr val="bg1"/>
                </a:solidFill>
              </a:rPr>
              <a:t>,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   </a:t>
            </a:r>
            <a:r>
              <a:rPr lang="ko-KR" altLang="en-US" sz="1600" dirty="0">
                <a:solidFill>
                  <a:schemeClr val="bg1"/>
                </a:solidFill>
              </a:rPr>
              <a:t>주민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>
                <a:solidFill>
                  <a:schemeClr val="bg1"/>
                </a:solidFill>
              </a:rPr>
              <a:t>급습</a:t>
            </a:r>
            <a:r>
              <a:rPr lang="en-US" altLang="ko-KR" sz="1600" dirty="0">
                <a:solidFill>
                  <a:schemeClr val="bg1"/>
                </a:solidFill>
              </a:rPr>
              <a:t>)NPC</a:t>
            </a:r>
            <a:r>
              <a:rPr lang="ko-KR" altLang="en-US" sz="1600" dirty="0">
                <a:solidFill>
                  <a:schemeClr val="bg1"/>
                </a:solidFill>
              </a:rPr>
              <a:t>는 </a:t>
            </a:r>
            <a:r>
              <a:rPr lang="en-US" altLang="ko-KR" sz="1600" dirty="0">
                <a:solidFill>
                  <a:schemeClr val="bg1"/>
                </a:solidFill>
              </a:rPr>
              <a:t>15</a:t>
            </a:r>
            <a:r>
              <a:rPr lang="ko-KR" altLang="en-US" sz="1600" dirty="0">
                <a:solidFill>
                  <a:schemeClr val="bg1"/>
                </a:solidFill>
              </a:rPr>
              <a:t>명이 존재한다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플레이어의 피격 데미지는 </a:t>
            </a:r>
            <a:r>
              <a:rPr lang="en-US" altLang="ko-KR" sz="1600" dirty="0">
                <a:solidFill>
                  <a:schemeClr val="bg1"/>
                </a:solidFill>
              </a:rPr>
              <a:t>1</a:t>
            </a:r>
            <a:r>
              <a:rPr lang="ko-KR" altLang="en-US" sz="1600" dirty="0">
                <a:solidFill>
                  <a:schemeClr val="bg1"/>
                </a:solidFill>
              </a:rPr>
              <a:t>타 당 </a:t>
            </a:r>
            <a:r>
              <a:rPr lang="en-US" altLang="ko-KR" sz="1600" dirty="0">
                <a:solidFill>
                  <a:schemeClr val="bg1"/>
                </a:solidFill>
              </a:rPr>
              <a:t>70</a:t>
            </a:r>
            <a:r>
              <a:rPr lang="ko-KR" altLang="en-US" sz="1600" dirty="0">
                <a:solidFill>
                  <a:schemeClr val="bg1"/>
                </a:solidFill>
              </a:rPr>
              <a:t>만큼 피해를 입는다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플레이어는 목표지점까지 루트를 따라 진행하며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    루트 곳곳에 무너진 벽이나 망가진 지붕 사이사이에서 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    적들이 급습하는 것을 막고 처치해야 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    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>
                <a:solidFill>
                  <a:schemeClr val="bg1"/>
                </a:solidFill>
              </a:rPr>
              <a:t>해당 루트에서 일정 시간동안 벗어날 수 있다</a:t>
            </a:r>
            <a:r>
              <a:rPr lang="en-US" altLang="ko-KR" sz="1600" dirty="0">
                <a:solidFill>
                  <a:schemeClr val="bg1"/>
                </a:solidFill>
              </a:rPr>
              <a:t>. 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   </a:t>
            </a:r>
            <a:r>
              <a:rPr lang="ko-KR" altLang="en-US" sz="1600" dirty="0">
                <a:solidFill>
                  <a:schemeClr val="bg1"/>
                </a:solidFill>
              </a:rPr>
              <a:t>일정 시간 벗어나게 되면 초당 </a:t>
            </a:r>
            <a:r>
              <a:rPr lang="en-US" altLang="ko-KR" sz="1600" dirty="0">
                <a:solidFill>
                  <a:schemeClr val="bg1"/>
                </a:solidFill>
              </a:rPr>
              <a:t>30</a:t>
            </a:r>
            <a:r>
              <a:rPr lang="ko-KR" altLang="en-US" sz="1600" dirty="0">
                <a:solidFill>
                  <a:schemeClr val="bg1"/>
                </a:solidFill>
              </a:rPr>
              <a:t>의 데미지를 입게 된다</a:t>
            </a:r>
            <a:r>
              <a:rPr lang="en-US" altLang="ko-KR" sz="1600" dirty="0">
                <a:solidFill>
                  <a:schemeClr val="bg1"/>
                </a:solidFill>
              </a:rPr>
              <a:t>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4BAD51-FBB9-4A0C-A305-232B3C531A2E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2267A0-1A74-4E29-83C3-CF3220C24DCD}"/>
              </a:ext>
            </a:extLst>
          </p:cNvPr>
          <p:cNvSpPr txBox="1"/>
          <p:nvPr/>
        </p:nvSpPr>
        <p:spPr>
          <a:xfrm>
            <a:off x="252000" y="5229780"/>
            <a:ext cx="1912703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38&gt; 3</a:t>
            </a:r>
            <a:r>
              <a:rPr lang="ko-KR" altLang="en-US" sz="800" dirty="0">
                <a:solidFill>
                  <a:schemeClr val="bg1"/>
                </a:solidFill>
              </a:rPr>
              <a:t>스테이지 테마 예시 화면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A5ABF94-881F-4C2A-A474-DE5DF597D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1" y="2291944"/>
            <a:ext cx="3976936" cy="290125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F472455-17E3-4E54-8495-8A99BFF86E6A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92194C32-92B9-0663-CDCB-DA0F8B686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52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17692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49D56E-0F72-4701-9FF0-392D650D7967}"/>
              </a:ext>
            </a:extLst>
          </p:cNvPr>
          <p:cNvCxnSpPr>
            <a:cxnSpLocks/>
          </p:cNvCxnSpPr>
          <p:nvPr/>
        </p:nvCxnSpPr>
        <p:spPr>
          <a:xfrm flipH="1">
            <a:off x="4289015" y="1844824"/>
            <a:ext cx="2155625" cy="3744416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A767FA-B8C1-4FF0-AEB1-51288DF6E593}"/>
              </a:ext>
            </a:extLst>
          </p:cNvPr>
          <p:cNvCxnSpPr>
            <a:cxnSpLocks/>
          </p:cNvCxnSpPr>
          <p:nvPr/>
        </p:nvCxnSpPr>
        <p:spPr>
          <a:xfrm flipH="1" flipV="1">
            <a:off x="3567760" y="1999328"/>
            <a:ext cx="2089797" cy="3630069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E6DCD4-0167-43A4-B832-D6DAB7B1854D}"/>
              </a:ext>
            </a:extLst>
          </p:cNvPr>
          <p:cNvGrpSpPr/>
          <p:nvPr/>
        </p:nvGrpSpPr>
        <p:grpSpPr>
          <a:xfrm>
            <a:off x="3941004" y="2756172"/>
            <a:ext cx="2041446" cy="1972740"/>
            <a:chOff x="3048194" y="1816517"/>
            <a:chExt cx="3827065" cy="369826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D409B3F-D98A-4DC3-9059-8B1CEFEEF94D}"/>
                </a:ext>
              </a:extLst>
            </p:cNvPr>
            <p:cNvGrpSpPr/>
            <p:nvPr/>
          </p:nvGrpSpPr>
          <p:grpSpPr>
            <a:xfrm>
              <a:off x="3048194" y="1816517"/>
              <a:ext cx="3827065" cy="3698265"/>
              <a:chOff x="2646352" y="1416200"/>
              <a:chExt cx="4630748" cy="4474900"/>
            </a:xfrm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777A22D8-5D1F-48F5-9100-17D2DB330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352" y="1869190"/>
                <a:ext cx="4630748" cy="4021910"/>
              </a:xfrm>
              <a:custGeom>
                <a:avLst/>
                <a:gdLst>
                  <a:gd name="T0" fmla="*/ 352 w 4050"/>
                  <a:gd name="T1" fmla="*/ 0 h 3508"/>
                  <a:gd name="T2" fmla="*/ 0 w 4050"/>
                  <a:gd name="T3" fmla="*/ 610 h 3508"/>
                  <a:gd name="T4" fmla="*/ 1673 w 4050"/>
                  <a:gd name="T5" fmla="*/ 3508 h 3508"/>
                  <a:gd name="T6" fmla="*/ 2377 w 4050"/>
                  <a:gd name="T7" fmla="*/ 3508 h 3508"/>
                  <a:gd name="T8" fmla="*/ 4050 w 4050"/>
                  <a:gd name="T9" fmla="*/ 610 h 3508"/>
                  <a:gd name="T10" fmla="*/ 3698 w 4050"/>
                  <a:gd name="T11" fmla="*/ 0 h 3508"/>
                  <a:gd name="T12" fmla="*/ 352 w 4050"/>
                  <a:gd name="T13" fmla="*/ 0 h 3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50" h="3508">
                    <a:moveTo>
                      <a:pt x="352" y="0"/>
                    </a:moveTo>
                    <a:cubicBezTo>
                      <a:pt x="196" y="271"/>
                      <a:pt x="157" y="339"/>
                      <a:pt x="0" y="610"/>
                    </a:cubicBezTo>
                    <a:cubicBezTo>
                      <a:pt x="1673" y="3508"/>
                      <a:pt x="1673" y="3508"/>
                      <a:pt x="1673" y="3508"/>
                    </a:cubicBezTo>
                    <a:cubicBezTo>
                      <a:pt x="1986" y="3508"/>
                      <a:pt x="2064" y="3508"/>
                      <a:pt x="2377" y="3508"/>
                    </a:cubicBezTo>
                    <a:cubicBezTo>
                      <a:pt x="4050" y="610"/>
                      <a:pt x="4050" y="610"/>
                      <a:pt x="4050" y="610"/>
                    </a:cubicBezTo>
                    <a:cubicBezTo>
                      <a:pt x="3894" y="339"/>
                      <a:pt x="3854" y="271"/>
                      <a:pt x="3698" y="0"/>
                    </a:cubicBezTo>
                    <a:lnTo>
                      <a:pt x="352" y="0"/>
                    </a:lnTo>
                    <a:close/>
                  </a:path>
                </a:pathLst>
              </a:cu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B7D7DBC-5C9B-44F1-A8B1-B3E87AF46225}"/>
                  </a:ext>
                </a:extLst>
              </p:cNvPr>
              <p:cNvSpPr/>
              <p:nvPr/>
            </p:nvSpPr>
            <p:spPr>
              <a:xfrm>
                <a:off x="3078480" y="1416200"/>
                <a:ext cx="3749041" cy="3749038"/>
              </a:xfrm>
              <a:prstGeom prst="ellipse">
                <a:avLst/>
              </a:pr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BF4D4E6-73AB-4AB3-95BE-7F9CD12DB5F7}"/>
                </a:ext>
              </a:extLst>
            </p:cNvPr>
            <p:cNvCxnSpPr>
              <a:cxnSpLocks/>
              <a:stCxn id="18" idx="0"/>
              <a:endCxn id="6" idx="4"/>
            </p:cNvCxnSpPr>
            <p:nvPr/>
          </p:nvCxnSpPr>
          <p:spPr>
            <a:xfrm>
              <a:off x="3380817" y="2190890"/>
              <a:ext cx="157369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0DB4ED6-4AFB-4249-B4FD-AD16C876C9AC}"/>
                </a:ext>
              </a:extLst>
            </p:cNvPr>
            <p:cNvCxnSpPr>
              <a:cxnSpLocks/>
              <a:stCxn id="18" idx="5"/>
              <a:endCxn id="6" idx="4"/>
            </p:cNvCxnSpPr>
            <p:nvPr/>
          </p:nvCxnSpPr>
          <p:spPr>
            <a:xfrm flipH="1">
              <a:off x="4954516" y="2190890"/>
              <a:ext cx="158811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[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수정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]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05F5E417-7659-436B-B634-ABEEBDF6C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2291941"/>
            <a:ext cx="3976937" cy="290125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1E7A7E5-34DE-4018-A9BC-6089EE1F1ADE}"/>
              </a:ext>
            </a:extLst>
          </p:cNvPr>
          <p:cNvSpPr txBox="1"/>
          <p:nvPr/>
        </p:nvSpPr>
        <p:spPr>
          <a:xfrm>
            <a:off x="252000" y="5226237"/>
            <a:ext cx="1875835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39&gt; 4</a:t>
            </a:r>
            <a:r>
              <a:rPr lang="ko-KR" altLang="en-US" sz="800" dirty="0">
                <a:solidFill>
                  <a:schemeClr val="bg1"/>
                </a:solidFill>
              </a:rPr>
              <a:t>스테이지 테마 예시화면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0A3E91-72E9-49B7-B95A-A442192DF336}"/>
              </a:ext>
            </a:extLst>
          </p:cNvPr>
          <p:cNvSpPr txBox="1"/>
          <p:nvPr/>
        </p:nvSpPr>
        <p:spPr>
          <a:xfrm>
            <a:off x="4228937" y="2093787"/>
            <a:ext cx="5603912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4</a:t>
            </a:r>
            <a:r>
              <a:rPr lang="ko-KR" altLang="en-US" sz="1600" dirty="0">
                <a:solidFill>
                  <a:schemeClr val="bg1"/>
                </a:solidFill>
              </a:rPr>
              <a:t>스테이지는 기계나 구조물들의 공격을 죽지 않기 위해 피해야한다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자신의 특수 스킬들과 여럿 </a:t>
            </a:r>
            <a:r>
              <a:rPr lang="ko-KR" altLang="en-US" sz="1600" dirty="0" err="1">
                <a:solidFill>
                  <a:schemeClr val="bg1"/>
                </a:solidFill>
              </a:rPr>
              <a:t>파쿠르</a:t>
            </a:r>
            <a:r>
              <a:rPr lang="ko-KR" altLang="en-US" sz="1600" dirty="0">
                <a:solidFill>
                  <a:schemeClr val="bg1"/>
                </a:solidFill>
              </a:rPr>
              <a:t> 액션을 통해 적 구조물을 피할 수 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구급상자는 </a:t>
            </a:r>
            <a:r>
              <a:rPr lang="en-US" altLang="ko-KR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  <a:r>
              <a:rPr lang="ko-KR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개 존재한다</a:t>
            </a:r>
            <a:r>
              <a:rPr lang="en-US" altLang="ko-KR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.</a:t>
            </a:r>
          </a:p>
          <a:p>
            <a:r>
              <a:rPr lang="en-US" altLang="ko-KR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4</a:t>
            </a:r>
            <a:r>
              <a:rPr lang="ko-KR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스테이지 구급상자는 체력을</a:t>
            </a:r>
            <a:r>
              <a:rPr lang="en-US" altLang="ko-KR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100% </a:t>
            </a:r>
            <a:r>
              <a:rPr lang="ko-KR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회복시켜준다</a:t>
            </a:r>
            <a:r>
              <a:rPr lang="en-US" altLang="ko-KR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. </a:t>
            </a:r>
          </a:p>
          <a:p>
            <a:r>
              <a:rPr lang="en-US" altLang="ko-KR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</a:t>
            </a:r>
            <a:r>
              <a:rPr lang="ko-KR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일반스테이지 루트 중간에 위치한다</a:t>
            </a:r>
            <a:r>
              <a:rPr lang="en-US" altLang="ko-KR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몸을 숨길 수 있는 은</a:t>
            </a:r>
            <a:r>
              <a:rPr lang="en-US" altLang="ko-KR" sz="1600" dirty="0">
                <a:solidFill>
                  <a:schemeClr val="bg1"/>
                </a:solidFill>
              </a:rPr>
              <a:t>/</a:t>
            </a:r>
            <a:r>
              <a:rPr lang="ko-KR" altLang="en-US" sz="1600" dirty="0">
                <a:solidFill>
                  <a:schemeClr val="bg1"/>
                </a:solidFill>
              </a:rPr>
              <a:t>엄폐물은 따로 존재하지 않는다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나무상자는 존재하지 않는다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A8F71A-D9CD-403B-81DC-66612682B771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41BDB8-7756-467A-A72C-7FB0BA934401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4A1BE16B-75F1-7666-8B29-1ECE5BCD1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53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34092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49D56E-0F72-4701-9FF0-392D650D7967}"/>
              </a:ext>
            </a:extLst>
          </p:cNvPr>
          <p:cNvCxnSpPr>
            <a:cxnSpLocks/>
          </p:cNvCxnSpPr>
          <p:nvPr/>
        </p:nvCxnSpPr>
        <p:spPr>
          <a:xfrm flipH="1">
            <a:off x="4289015" y="1844824"/>
            <a:ext cx="2155625" cy="3744416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A767FA-B8C1-4FF0-AEB1-51288DF6E593}"/>
              </a:ext>
            </a:extLst>
          </p:cNvPr>
          <p:cNvCxnSpPr>
            <a:cxnSpLocks/>
          </p:cNvCxnSpPr>
          <p:nvPr/>
        </p:nvCxnSpPr>
        <p:spPr>
          <a:xfrm flipH="1" flipV="1">
            <a:off x="3567760" y="1999328"/>
            <a:ext cx="2089797" cy="3630069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E6DCD4-0167-43A4-B832-D6DAB7B1854D}"/>
              </a:ext>
            </a:extLst>
          </p:cNvPr>
          <p:cNvGrpSpPr/>
          <p:nvPr/>
        </p:nvGrpSpPr>
        <p:grpSpPr>
          <a:xfrm>
            <a:off x="3941004" y="2756172"/>
            <a:ext cx="2041446" cy="1972740"/>
            <a:chOff x="3048194" y="1816517"/>
            <a:chExt cx="3827065" cy="369826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D409B3F-D98A-4DC3-9059-8B1CEFEEF94D}"/>
                </a:ext>
              </a:extLst>
            </p:cNvPr>
            <p:cNvGrpSpPr/>
            <p:nvPr/>
          </p:nvGrpSpPr>
          <p:grpSpPr>
            <a:xfrm>
              <a:off x="3048194" y="1816517"/>
              <a:ext cx="3827065" cy="3698265"/>
              <a:chOff x="2646352" y="1416200"/>
              <a:chExt cx="4630748" cy="4474900"/>
            </a:xfrm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777A22D8-5D1F-48F5-9100-17D2DB330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352" y="1869190"/>
                <a:ext cx="4630748" cy="4021910"/>
              </a:xfrm>
              <a:custGeom>
                <a:avLst/>
                <a:gdLst>
                  <a:gd name="T0" fmla="*/ 352 w 4050"/>
                  <a:gd name="T1" fmla="*/ 0 h 3508"/>
                  <a:gd name="T2" fmla="*/ 0 w 4050"/>
                  <a:gd name="T3" fmla="*/ 610 h 3508"/>
                  <a:gd name="T4" fmla="*/ 1673 w 4050"/>
                  <a:gd name="T5" fmla="*/ 3508 h 3508"/>
                  <a:gd name="T6" fmla="*/ 2377 w 4050"/>
                  <a:gd name="T7" fmla="*/ 3508 h 3508"/>
                  <a:gd name="T8" fmla="*/ 4050 w 4050"/>
                  <a:gd name="T9" fmla="*/ 610 h 3508"/>
                  <a:gd name="T10" fmla="*/ 3698 w 4050"/>
                  <a:gd name="T11" fmla="*/ 0 h 3508"/>
                  <a:gd name="T12" fmla="*/ 352 w 4050"/>
                  <a:gd name="T13" fmla="*/ 0 h 3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50" h="3508">
                    <a:moveTo>
                      <a:pt x="352" y="0"/>
                    </a:moveTo>
                    <a:cubicBezTo>
                      <a:pt x="196" y="271"/>
                      <a:pt x="157" y="339"/>
                      <a:pt x="0" y="610"/>
                    </a:cubicBezTo>
                    <a:cubicBezTo>
                      <a:pt x="1673" y="3508"/>
                      <a:pt x="1673" y="3508"/>
                      <a:pt x="1673" y="3508"/>
                    </a:cubicBezTo>
                    <a:cubicBezTo>
                      <a:pt x="1986" y="3508"/>
                      <a:pt x="2064" y="3508"/>
                      <a:pt x="2377" y="3508"/>
                    </a:cubicBezTo>
                    <a:cubicBezTo>
                      <a:pt x="4050" y="610"/>
                      <a:pt x="4050" y="610"/>
                      <a:pt x="4050" y="610"/>
                    </a:cubicBezTo>
                    <a:cubicBezTo>
                      <a:pt x="3894" y="339"/>
                      <a:pt x="3854" y="271"/>
                      <a:pt x="3698" y="0"/>
                    </a:cubicBezTo>
                    <a:lnTo>
                      <a:pt x="352" y="0"/>
                    </a:lnTo>
                    <a:close/>
                  </a:path>
                </a:pathLst>
              </a:cu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B7D7DBC-5C9B-44F1-A8B1-B3E87AF46225}"/>
                  </a:ext>
                </a:extLst>
              </p:cNvPr>
              <p:cNvSpPr/>
              <p:nvPr/>
            </p:nvSpPr>
            <p:spPr>
              <a:xfrm>
                <a:off x="3078480" y="1416200"/>
                <a:ext cx="3749041" cy="3749038"/>
              </a:xfrm>
              <a:prstGeom prst="ellipse">
                <a:avLst/>
              </a:pr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BF4D4E6-73AB-4AB3-95BE-7F9CD12DB5F7}"/>
                </a:ext>
              </a:extLst>
            </p:cNvPr>
            <p:cNvCxnSpPr>
              <a:cxnSpLocks/>
              <a:stCxn id="18" idx="0"/>
              <a:endCxn id="6" idx="4"/>
            </p:cNvCxnSpPr>
            <p:nvPr/>
          </p:nvCxnSpPr>
          <p:spPr>
            <a:xfrm>
              <a:off x="3380817" y="2190890"/>
              <a:ext cx="157369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0DB4ED6-4AFB-4249-B4FD-AD16C876C9AC}"/>
                </a:ext>
              </a:extLst>
            </p:cNvPr>
            <p:cNvCxnSpPr>
              <a:cxnSpLocks/>
              <a:stCxn id="18" idx="5"/>
              <a:endCxn id="6" idx="4"/>
            </p:cNvCxnSpPr>
            <p:nvPr/>
          </p:nvCxnSpPr>
          <p:spPr>
            <a:xfrm flipH="1">
              <a:off x="4954516" y="2190890"/>
              <a:ext cx="158811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[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수정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]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0BAD890-48F2-4231-B9E6-03EAED3975C8}"/>
              </a:ext>
            </a:extLst>
          </p:cNvPr>
          <p:cNvSpPr txBox="1"/>
          <p:nvPr/>
        </p:nvSpPr>
        <p:spPr>
          <a:xfrm>
            <a:off x="4228937" y="2418836"/>
            <a:ext cx="567706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F1A27F"/>
                </a:solidFill>
              </a:rPr>
              <a:t>적 </a:t>
            </a:r>
            <a:r>
              <a:rPr lang="en-US" altLang="ko-KR" sz="1600" b="1" dirty="0">
                <a:solidFill>
                  <a:srgbClr val="F1A27F"/>
                </a:solidFill>
              </a:rPr>
              <a:t>NPC</a:t>
            </a:r>
            <a:r>
              <a:rPr lang="ko-KR" altLang="en-US" sz="1600" b="1" dirty="0">
                <a:solidFill>
                  <a:srgbClr val="F1A27F"/>
                </a:solidFill>
              </a:rPr>
              <a:t>는 </a:t>
            </a:r>
            <a:r>
              <a:rPr lang="en-US" altLang="ko-KR" sz="1600" b="1" dirty="0">
                <a:solidFill>
                  <a:srgbClr val="F1A27F"/>
                </a:solidFill>
              </a:rPr>
              <a:t>0</a:t>
            </a:r>
            <a:r>
              <a:rPr lang="ko-KR" altLang="en-US" sz="1600" b="1" dirty="0">
                <a:solidFill>
                  <a:srgbClr val="F1A27F"/>
                </a:solidFill>
              </a:rPr>
              <a:t>명이며</a:t>
            </a:r>
            <a:r>
              <a:rPr lang="en-US" altLang="ko-KR" sz="1600" b="1" dirty="0">
                <a:solidFill>
                  <a:srgbClr val="F1A27F"/>
                </a:solidFill>
              </a:rPr>
              <a:t>, </a:t>
            </a:r>
          </a:p>
          <a:p>
            <a:r>
              <a:rPr lang="en-US" altLang="ko-KR" sz="1600" b="1" dirty="0">
                <a:solidFill>
                  <a:srgbClr val="F1A27F"/>
                </a:solidFill>
              </a:rPr>
              <a:t>    </a:t>
            </a:r>
            <a:r>
              <a:rPr lang="ko-KR" altLang="en-US" sz="1600" b="1" dirty="0">
                <a:solidFill>
                  <a:srgbClr val="F1A27F"/>
                </a:solidFill>
              </a:rPr>
              <a:t>구조물 혹은 기계를 피하는 스테이지이다</a:t>
            </a:r>
            <a:r>
              <a:rPr lang="en-US" altLang="ko-KR" sz="1600" b="1" dirty="0">
                <a:solidFill>
                  <a:srgbClr val="F1A27F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레이저를 제외한 나머지 구조물에 의한 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    플레이어 피격 데미지는 </a:t>
            </a:r>
            <a:r>
              <a:rPr lang="en-US" altLang="ko-KR" sz="1600" dirty="0">
                <a:solidFill>
                  <a:schemeClr val="bg1"/>
                </a:solidFill>
              </a:rPr>
              <a:t>1</a:t>
            </a:r>
            <a:r>
              <a:rPr lang="ko-KR" altLang="en-US" sz="1600" dirty="0">
                <a:solidFill>
                  <a:schemeClr val="bg1"/>
                </a:solidFill>
              </a:rPr>
              <a:t>타 당 </a:t>
            </a:r>
            <a:r>
              <a:rPr lang="en-US" altLang="ko-KR" sz="1600" dirty="0">
                <a:solidFill>
                  <a:schemeClr val="bg1"/>
                </a:solidFill>
              </a:rPr>
              <a:t>90 </a:t>
            </a:r>
            <a:r>
              <a:rPr lang="ko-KR" altLang="en-US" sz="1600" dirty="0">
                <a:solidFill>
                  <a:schemeClr val="bg1"/>
                </a:solidFill>
              </a:rPr>
              <a:t>만큼 피해를 입는다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적 구조물 중 레이저에 피격 당할 경우 즉사한다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4</a:t>
            </a:r>
            <a:r>
              <a:rPr lang="ko-KR" altLang="en-US" sz="1600" dirty="0">
                <a:solidFill>
                  <a:schemeClr val="bg1"/>
                </a:solidFill>
              </a:rPr>
              <a:t>스테이지 한정 와이어</a:t>
            </a:r>
            <a:r>
              <a:rPr lang="en-US" altLang="ko-KR" sz="1600" dirty="0">
                <a:solidFill>
                  <a:schemeClr val="bg1"/>
                </a:solidFill>
              </a:rPr>
              <a:t>(Q</a:t>
            </a:r>
            <a:r>
              <a:rPr lang="ko-KR" altLang="en-US" sz="1600" dirty="0">
                <a:solidFill>
                  <a:schemeClr val="bg1"/>
                </a:solidFill>
              </a:rPr>
              <a:t>키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r>
              <a:rPr lang="ko-KR" altLang="en-US" sz="1600" dirty="0">
                <a:solidFill>
                  <a:schemeClr val="bg1"/>
                </a:solidFill>
              </a:rPr>
              <a:t>가 재사용 대기시간이 </a:t>
            </a:r>
            <a:r>
              <a:rPr lang="en-US" altLang="ko-KR" sz="1600" dirty="0">
                <a:solidFill>
                  <a:schemeClr val="bg1"/>
                </a:solidFill>
              </a:rPr>
              <a:t>0.5</a:t>
            </a:r>
            <a:r>
              <a:rPr lang="ko-KR" altLang="en-US" sz="1600" dirty="0">
                <a:solidFill>
                  <a:schemeClr val="bg1"/>
                </a:solidFill>
              </a:rPr>
              <a:t>초로 전환된다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A8F71A-D9CD-403B-81DC-66612682B771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843416E-E9BF-4892-AE78-2ED43EF23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2291941"/>
            <a:ext cx="3976937" cy="290125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3A8FFBC-F26F-4C53-9CBF-D2D02EEDA02F}"/>
              </a:ext>
            </a:extLst>
          </p:cNvPr>
          <p:cNvSpPr txBox="1"/>
          <p:nvPr/>
        </p:nvSpPr>
        <p:spPr>
          <a:xfrm>
            <a:off x="252000" y="5226237"/>
            <a:ext cx="1875835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39&gt; 4</a:t>
            </a:r>
            <a:r>
              <a:rPr lang="ko-KR" altLang="en-US" sz="800" dirty="0">
                <a:solidFill>
                  <a:schemeClr val="bg1"/>
                </a:solidFill>
              </a:rPr>
              <a:t>스테이지 테마 예시화면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A4B4DB-75CA-42D1-91AB-D6E8FDE50601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2F86A29B-1306-B313-FF48-A7C9255D4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54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86896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49D56E-0F72-4701-9FF0-392D650D7967}"/>
              </a:ext>
            </a:extLst>
          </p:cNvPr>
          <p:cNvCxnSpPr>
            <a:cxnSpLocks/>
          </p:cNvCxnSpPr>
          <p:nvPr/>
        </p:nvCxnSpPr>
        <p:spPr>
          <a:xfrm flipH="1">
            <a:off x="4289015" y="1844824"/>
            <a:ext cx="2155625" cy="3744416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A767FA-B8C1-4FF0-AEB1-51288DF6E593}"/>
              </a:ext>
            </a:extLst>
          </p:cNvPr>
          <p:cNvCxnSpPr>
            <a:cxnSpLocks/>
          </p:cNvCxnSpPr>
          <p:nvPr/>
        </p:nvCxnSpPr>
        <p:spPr>
          <a:xfrm flipH="1" flipV="1">
            <a:off x="3567760" y="1999328"/>
            <a:ext cx="2089797" cy="3630069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E6DCD4-0167-43A4-B832-D6DAB7B1854D}"/>
              </a:ext>
            </a:extLst>
          </p:cNvPr>
          <p:cNvGrpSpPr/>
          <p:nvPr/>
        </p:nvGrpSpPr>
        <p:grpSpPr>
          <a:xfrm>
            <a:off x="3941004" y="2756172"/>
            <a:ext cx="2041446" cy="1972740"/>
            <a:chOff x="3048194" y="1816517"/>
            <a:chExt cx="3827065" cy="369826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D409B3F-D98A-4DC3-9059-8B1CEFEEF94D}"/>
                </a:ext>
              </a:extLst>
            </p:cNvPr>
            <p:cNvGrpSpPr/>
            <p:nvPr/>
          </p:nvGrpSpPr>
          <p:grpSpPr>
            <a:xfrm>
              <a:off x="3048194" y="1816517"/>
              <a:ext cx="3827065" cy="3698265"/>
              <a:chOff x="2646352" y="1416200"/>
              <a:chExt cx="4630748" cy="4474900"/>
            </a:xfrm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777A22D8-5D1F-48F5-9100-17D2DB330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352" y="1869190"/>
                <a:ext cx="4630748" cy="4021910"/>
              </a:xfrm>
              <a:custGeom>
                <a:avLst/>
                <a:gdLst>
                  <a:gd name="T0" fmla="*/ 352 w 4050"/>
                  <a:gd name="T1" fmla="*/ 0 h 3508"/>
                  <a:gd name="T2" fmla="*/ 0 w 4050"/>
                  <a:gd name="T3" fmla="*/ 610 h 3508"/>
                  <a:gd name="T4" fmla="*/ 1673 w 4050"/>
                  <a:gd name="T5" fmla="*/ 3508 h 3508"/>
                  <a:gd name="T6" fmla="*/ 2377 w 4050"/>
                  <a:gd name="T7" fmla="*/ 3508 h 3508"/>
                  <a:gd name="T8" fmla="*/ 4050 w 4050"/>
                  <a:gd name="T9" fmla="*/ 610 h 3508"/>
                  <a:gd name="T10" fmla="*/ 3698 w 4050"/>
                  <a:gd name="T11" fmla="*/ 0 h 3508"/>
                  <a:gd name="T12" fmla="*/ 352 w 4050"/>
                  <a:gd name="T13" fmla="*/ 0 h 3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50" h="3508">
                    <a:moveTo>
                      <a:pt x="352" y="0"/>
                    </a:moveTo>
                    <a:cubicBezTo>
                      <a:pt x="196" y="271"/>
                      <a:pt x="157" y="339"/>
                      <a:pt x="0" y="610"/>
                    </a:cubicBezTo>
                    <a:cubicBezTo>
                      <a:pt x="1673" y="3508"/>
                      <a:pt x="1673" y="3508"/>
                      <a:pt x="1673" y="3508"/>
                    </a:cubicBezTo>
                    <a:cubicBezTo>
                      <a:pt x="1986" y="3508"/>
                      <a:pt x="2064" y="3508"/>
                      <a:pt x="2377" y="3508"/>
                    </a:cubicBezTo>
                    <a:cubicBezTo>
                      <a:pt x="4050" y="610"/>
                      <a:pt x="4050" y="610"/>
                      <a:pt x="4050" y="610"/>
                    </a:cubicBezTo>
                    <a:cubicBezTo>
                      <a:pt x="3894" y="339"/>
                      <a:pt x="3854" y="271"/>
                      <a:pt x="3698" y="0"/>
                    </a:cubicBezTo>
                    <a:lnTo>
                      <a:pt x="352" y="0"/>
                    </a:lnTo>
                    <a:close/>
                  </a:path>
                </a:pathLst>
              </a:cu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B7D7DBC-5C9B-44F1-A8B1-B3E87AF46225}"/>
                  </a:ext>
                </a:extLst>
              </p:cNvPr>
              <p:cNvSpPr/>
              <p:nvPr/>
            </p:nvSpPr>
            <p:spPr>
              <a:xfrm>
                <a:off x="3078480" y="1416200"/>
                <a:ext cx="3749041" cy="3749038"/>
              </a:xfrm>
              <a:prstGeom prst="ellipse">
                <a:avLst/>
              </a:pr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BF4D4E6-73AB-4AB3-95BE-7F9CD12DB5F7}"/>
                </a:ext>
              </a:extLst>
            </p:cNvPr>
            <p:cNvCxnSpPr>
              <a:cxnSpLocks/>
              <a:stCxn id="18" idx="0"/>
              <a:endCxn id="6" idx="4"/>
            </p:cNvCxnSpPr>
            <p:nvPr/>
          </p:nvCxnSpPr>
          <p:spPr>
            <a:xfrm>
              <a:off x="3380817" y="2190890"/>
              <a:ext cx="157369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0DB4ED6-4AFB-4249-B4FD-AD16C876C9AC}"/>
                </a:ext>
              </a:extLst>
            </p:cNvPr>
            <p:cNvCxnSpPr>
              <a:cxnSpLocks/>
              <a:stCxn id="18" idx="5"/>
              <a:endCxn id="6" idx="4"/>
            </p:cNvCxnSpPr>
            <p:nvPr/>
          </p:nvCxnSpPr>
          <p:spPr>
            <a:xfrm flipH="1">
              <a:off x="4954516" y="2190890"/>
              <a:ext cx="158811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[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추가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]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1E7A7E5-34DE-4018-A9BC-6089EE1F1ADE}"/>
              </a:ext>
            </a:extLst>
          </p:cNvPr>
          <p:cNvSpPr txBox="1"/>
          <p:nvPr/>
        </p:nvSpPr>
        <p:spPr>
          <a:xfrm>
            <a:off x="252000" y="5229780"/>
            <a:ext cx="1875835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40&gt; 5</a:t>
            </a:r>
            <a:r>
              <a:rPr lang="ko-KR" altLang="en-US" sz="800" dirty="0">
                <a:solidFill>
                  <a:schemeClr val="bg1"/>
                </a:solidFill>
              </a:rPr>
              <a:t>스테이지 테마 예시화면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0A3E91-72E9-49B7-B95A-A442192DF336}"/>
              </a:ext>
            </a:extLst>
          </p:cNvPr>
          <p:cNvSpPr txBox="1"/>
          <p:nvPr/>
        </p:nvSpPr>
        <p:spPr>
          <a:xfrm>
            <a:off x="4228936" y="2291935"/>
            <a:ext cx="567706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5</a:t>
            </a:r>
            <a:r>
              <a:rPr lang="ko-KR" altLang="en-US" sz="1600" dirty="0">
                <a:solidFill>
                  <a:schemeClr val="bg1"/>
                </a:solidFill>
              </a:rPr>
              <a:t>스테이지 내 구급 상자는 총 </a:t>
            </a:r>
            <a:r>
              <a:rPr lang="en-US" altLang="ko-KR" sz="1600" dirty="0">
                <a:solidFill>
                  <a:schemeClr val="bg1"/>
                </a:solidFill>
              </a:rPr>
              <a:t>4</a:t>
            </a:r>
            <a:r>
              <a:rPr lang="ko-KR" altLang="en-US" sz="1600" dirty="0">
                <a:solidFill>
                  <a:schemeClr val="bg1"/>
                </a:solidFill>
              </a:rPr>
              <a:t>개 존재한다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    전체 체력의 </a:t>
            </a:r>
            <a:r>
              <a:rPr lang="en-US" altLang="ko-KR" sz="1600" dirty="0">
                <a:solidFill>
                  <a:schemeClr val="bg1"/>
                </a:solidFill>
              </a:rPr>
              <a:t>80% </a:t>
            </a:r>
            <a:r>
              <a:rPr lang="ko-KR" altLang="en-US" sz="1600" dirty="0">
                <a:solidFill>
                  <a:schemeClr val="bg1"/>
                </a:solidFill>
              </a:rPr>
              <a:t>회복할 수 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나무 상자는 </a:t>
            </a:r>
            <a:r>
              <a:rPr lang="en-US" altLang="ko-KR" sz="1600" dirty="0">
                <a:solidFill>
                  <a:schemeClr val="bg1"/>
                </a:solidFill>
              </a:rPr>
              <a:t>3</a:t>
            </a:r>
            <a:r>
              <a:rPr lang="ko-KR" altLang="en-US" sz="1600" dirty="0">
                <a:solidFill>
                  <a:schemeClr val="bg1"/>
                </a:solidFill>
              </a:rPr>
              <a:t>개 존재한다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위로 향하는 길은 함정 루트를 제외한 </a:t>
            </a:r>
            <a:r>
              <a:rPr lang="en-US" altLang="ko-KR" sz="1600" dirty="0">
                <a:solidFill>
                  <a:schemeClr val="bg1"/>
                </a:solidFill>
              </a:rPr>
              <a:t>NPC</a:t>
            </a:r>
            <a:r>
              <a:rPr lang="ko-KR" altLang="en-US" sz="1600" dirty="0">
                <a:solidFill>
                  <a:schemeClr val="bg1"/>
                </a:solidFill>
              </a:rPr>
              <a:t>들을 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    처리해야 갈 수 있으며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   5</a:t>
            </a:r>
            <a:r>
              <a:rPr lang="ko-KR" altLang="en-US" sz="1600" dirty="0">
                <a:solidFill>
                  <a:schemeClr val="bg1"/>
                </a:solidFill>
              </a:rPr>
              <a:t>스테이지는 총 </a:t>
            </a:r>
            <a:r>
              <a:rPr lang="en-US" altLang="ko-KR" sz="1600" dirty="0">
                <a:solidFill>
                  <a:schemeClr val="bg1"/>
                </a:solidFill>
              </a:rPr>
              <a:t>80</a:t>
            </a:r>
            <a:r>
              <a:rPr lang="ko-KR" altLang="en-US" sz="1600" dirty="0">
                <a:solidFill>
                  <a:schemeClr val="bg1"/>
                </a:solidFill>
              </a:rPr>
              <a:t>명의 적을 상대하지 않아도 된다</a:t>
            </a:r>
            <a:r>
              <a:rPr lang="en-US" altLang="ko-KR" sz="1600" dirty="0">
                <a:solidFill>
                  <a:schemeClr val="bg1"/>
                </a:solidFill>
              </a:rPr>
              <a:t>. 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    함정 루트를 거치지 않고 바로 보스로 갈 수 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옥상으로 성공적으로 향하게 되었을 때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   </a:t>
            </a:r>
            <a:r>
              <a:rPr lang="ko-KR" altLang="en-US" sz="1600" dirty="0">
                <a:solidFill>
                  <a:schemeClr val="bg1"/>
                </a:solidFill>
              </a:rPr>
              <a:t>최종 보스전으로 돌입하게 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A93697-9FCB-4FC6-B01A-AD982C690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2291935"/>
            <a:ext cx="3976937" cy="29012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8CA2036-4C75-4994-833F-FE4F6B220769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0BC2BA-C24F-45F0-A01D-0B435D629276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5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0A85E1EA-6BCE-D09B-93AE-9D038A128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55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55838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49D56E-0F72-4701-9FF0-392D650D7967}"/>
              </a:ext>
            </a:extLst>
          </p:cNvPr>
          <p:cNvCxnSpPr>
            <a:cxnSpLocks/>
          </p:cNvCxnSpPr>
          <p:nvPr/>
        </p:nvCxnSpPr>
        <p:spPr>
          <a:xfrm flipH="1">
            <a:off x="4289015" y="1844824"/>
            <a:ext cx="2155625" cy="3744416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A767FA-B8C1-4FF0-AEB1-51288DF6E593}"/>
              </a:ext>
            </a:extLst>
          </p:cNvPr>
          <p:cNvCxnSpPr>
            <a:cxnSpLocks/>
          </p:cNvCxnSpPr>
          <p:nvPr/>
        </p:nvCxnSpPr>
        <p:spPr>
          <a:xfrm flipH="1" flipV="1">
            <a:off x="3567760" y="1999328"/>
            <a:ext cx="2089797" cy="3630069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E6DCD4-0167-43A4-B832-D6DAB7B1854D}"/>
              </a:ext>
            </a:extLst>
          </p:cNvPr>
          <p:cNvGrpSpPr/>
          <p:nvPr/>
        </p:nvGrpSpPr>
        <p:grpSpPr>
          <a:xfrm>
            <a:off x="3941004" y="2756172"/>
            <a:ext cx="2041446" cy="1972740"/>
            <a:chOff x="3048194" y="1816517"/>
            <a:chExt cx="3827065" cy="369826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D409B3F-D98A-4DC3-9059-8B1CEFEEF94D}"/>
                </a:ext>
              </a:extLst>
            </p:cNvPr>
            <p:cNvGrpSpPr/>
            <p:nvPr/>
          </p:nvGrpSpPr>
          <p:grpSpPr>
            <a:xfrm>
              <a:off x="3048194" y="1816517"/>
              <a:ext cx="3827065" cy="3698265"/>
              <a:chOff x="2646352" y="1416200"/>
              <a:chExt cx="4630748" cy="4474900"/>
            </a:xfrm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777A22D8-5D1F-48F5-9100-17D2DB330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352" y="1869190"/>
                <a:ext cx="4630748" cy="4021910"/>
              </a:xfrm>
              <a:custGeom>
                <a:avLst/>
                <a:gdLst>
                  <a:gd name="T0" fmla="*/ 352 w 4050"/>
                  <a:gd name="T1" fmla="*/ 0 h 3508"/>
                  <a:gd name="T2" fmla="*/ 0 w 4050"/>
                  <a:gd name="T3" fmla="*/ 610 h 3508"/>
                  <a:gd name="T4" fmla="*/ 1673 w 4050"/>
                  <a:gd name="T5" fmla="*/ 3508 h 3508"/>
                  <a:gd name="T6" fmla="*/ 2377 w 4050"/>
                  <a:gd name="T7" fmla="*/ 3508 h 3508"/>
                  <a:gd name="T8" fmla="*/ 4050 w 4050"/>
                  <a:gd name="T9" fmla="*/ 610 h 3508"/>
                  <a:gd name="T10" fmla="*/ 3698 w 4050"/>
                  <a:gd name="T11" fmla="*/ 0 h 3508"/>
                  <a:gd name="T12" fmla="*/ 352 w 4050"/>
                  <a:gd name="T13" fmla="*/ 0 h 3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50" h="3508">
                    <a:moveTo>
                      <a:pt x="352" y="0"/>
                    </a:moveTo>
                    <a:cubicBezTo>
                      <a:pt x="196" y="271"/>
                      <a:pt x="157" y="339"/>
                      <a:pt x="0" y="610"/>
                    </a:cubicBezTo>
                    <a:cubicBezTo>
                      <a:pt x="1673" y="3508"/>
                      <a:pt x="1673" y="3508"/>
                      <a:pt x="1673" y="3508"/>
                    </a:cubicBezTo>
                    <a:cubicBezTo>
                      <a:pt x="1986" y="3508"/>
                      <a:pt x="2064" y="3508"/>
                      <a:pt x="2377" y="3508"/>
                    </a:cubicBezTo>
                    <a:cubicBezTo>
                      <a:pt x="4050" y="610"/>
                      <a:pt x="4050" y="610"/>
                      <a:pt x="4050" y="610"/>
                    </a:cubicBezTo>
                    <a:cubicBezTo>
                      <a:pt x="3894" y="339"/>
                      <a:pt x="3854" y="271"/>
                      <a:pt x="3698" y="0"/>
                    </a:cubicBezTo>
                    <a:lnTo>
                      <a:pt x="352" y="0"/>
                    </a:lnTo>
                    <a:close/>
                  </a:path>
                </a:pathLst>
              </a:cu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B7D7DBC-5C9B-44F1-A8B1-B3E87AF46225}"/>
                  </a:ext>
                </a:extLst>
              </p:cNvPr>
              <p:cNvSpPr/>
              <p:nvPr/>
            </p:nvSpPr>
            <p:spPr>
              <a:xfrm>
                <a:off x="3078480" y="1416200"/>
                <a:ext cx="3749041" cy="3749038"/>
              </a:xfrm>
              <a:prstGeom prst="ellipse">
                <a:avLst/>
              </a:pr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BF4D4E6-73AB-4AB3-95BE-7F9CD12DB5F7}"/>
                </a:ext>
              </a:extLst>
            </p:cNvPr>
            <p:cNvCxnSpPr>
              <a:cxnSpLocks/>
              <a:stCxn id="18" idx="0"/>
              <a:endCxn id="6" idx="4"/>
            </p:cNvCxnSpPr>
            <p:nvPr/>
          </p:nvCxnSpPr>
          <p:spPr>
            <a:xfrm>
              <a:off x="3380817" y="2190890"/>
              <a:ext cx="157369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0DB4ED6-4AFB-4249-B4FD-AD16C876C9AC}"/>
                </a:ext>
              </a:extLst>
            </p:cNvPr>
            <p:cNvCxnSpPr>
              <a:cxnSpLocks/>
              <a:stCxn id="18" idx="5"/>
              <a:endCxn id="6" idx="4"/>
            </p:cNvCxnSpPr>
            <p:nvPr/>
          </p:nvCxnSpPr>
          <p:spPr>
            <a:xfrm flipH="1">
              <a:off x="4954516" y="2190890"/>
              <a:ext cx="158811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[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추가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]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0BAD890-48F2-4231-B9E6-03EAED3975C8}"/>
              </a:ext>
            </a:extLst>
          </p:cNvPr>
          <p:cNvSpPr txBox="1"/>
          <p:nvPr/>
        </p:nvSpPr>
        <p:spPr>
          <a:xfrm>
            <a:off x="4228936" y="2291935"/>
            <a:ext cx="567706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적 </a:t>
            </a:r>
            <a:r>
              <a:rPr lang="en-US" altLang="ko-KR" sz="1600" dirty="0">
                <a:solidFill>
                  <a:schemeClr val="bg1"/>
                </a:solidFill>
              </a:rPr>
              <a:t>NPC</a:t>
            </a:r>
            <a:r>
              <a:rPr lang="ko-KR" altLang="en-US" sz="1600" dirty="0">
                <a:solidFill>
                  <a:schemeClr val="bg1"/>
                </a:solidFill>
              </a:rPr>
              <a:t>는 </a:t>
            </a:r>
            <a:r>
              <a:rPr lang="en-US" altLang="ko-KR" sz="1600" dirty="0">
                <a:solidFill>
                  <a:schemeClr val="bg1"/>
                </a:solidFill>
              </a:rPr>
              <a:t>50</a:t>
            </a:r>
            <a:r>
              <a:rPr lang="ko-KR" altLang="en-US" sz="1600" dirty="0">
                <a:solidFill>
                  <a:schemeClr val="bg1"/>
                </a:solidFill>
              </a:rPr>
              <a:t>명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함정 루트에 있는 적 </a:t>
            </a:r>
            <a:r>
              <a:rPr lang="en-US" altLang="ko-KR" sz="1600" dirty="0">
                <a:solidFill>
                  <a:schemeClr val="bg1"/>
                </a:solidFill>
              </a:rPr>
              <a:t>NPC</a:t>
            </a:r>
            <a:r>
              <a:rPr lang="ko-KR" altLang="en-US" sz="1600" dirty="0">
                <a:solidFill>
                  <a:schemeClr val="bg1"/>
                </a:solidFill>
              </a:rPr>
              <a:t>는 총 </a:t>
            </a:r>
            <a:r>
              <a:rPr lang="en-US" altLang="ko-KR" sz="1600" dirty="0">
                <a:solidFill>
                  <a:schemeClr val="bg1"/>
                </a:solidFill>
              </a:rPr>
              <a:t>30</a:t>
            </a:r>
            <a:r>
              <a:rPr lang="ko-KR" altLang="en-US" sz="1600" dirty="0">
                <a:solidFill>
                  <a:schemeClr val="bg1"/>
                </a:solidFill>
              </a:rPr>
              <a:t>명으로 모든 적을 만나게 될 경우 </a:t>
            </a:r>
            <a:r>
              <a:rPr lang="en-US" altLang="ko-KR" sz="1600" dirty="0">
                <a:solidFill>
                  <a:schemeClr val="bg1"/>
                </a:solidFill>
              </a:rPr>
              <a:t>80</a:t>
            </a:r>
            <a:r>
              <a:rPr lang="ko-KR" altLang="en-US" sz="1600" dirty="0">
                <a:solidFill>
                  <a:schemeClr val="bg1"/>
                </a:solidFill>
              </a:rPr>
              <a:t>명을 상대한다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플레이어 피격 데미지는 </a:t>
            </a:r>
            <a:r>
              <a:rPr lang="en-US" altLang="ko-KR" sz="1600" dirty="0">
                <a:solidFill>
                  <a:schemeClr val="bg1"/>
                </a:solidFill>
              </a:rPr>
              <a:t>1</a:t>
            </a:r>
            <a:r>
              <a:rPr lang="ko-KR" altLang="en-US" sz="1600" dirty="0">
                <a:solidFill>
                  <a:schemeClr val="bg1"/>
                </a:solidFill>
              </a:rPr>
              <a:t>타 당 </a:t>
            </a:r>
            <a:r>
              <a:rPr lang="en-US" altLang="ko-KR" sz="1600" dirty="0">
                <a:solidFill>
                  <a:schemeClr val="bg1"/>
                </a:solidFill>
              </a:rPr>
              <a:t>120 </a:t>
            </a:r>
            <a:r>
              <a:rPr lang="ko-KR" altLang="en-US" sz="1600" dirty="0">
                <a:solidFill>
                  <a:schemeClr val="bg1"/>
                </a:solidFill>
              </a:rPr>
              <a:t>만큼 피해를 입는다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시작 시 돌아가는 레이저가 깔려 있어 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    </a:t>
            </a:r>
            <a:r>
              <a:rPr lang="ko-KR" altLang="en-US" sz="1600" dirty="0" err="1">
                <a:solidFill>
                  <a:schemeClr val="bg1"/>
                </a:solidFill>
              </a:rPr>
              <a:t>대쉬</a:t>
            </a:r>
            <a:r>
              <a:rPr lang="ko-KR" altLang="en-US" sz="1600" dirty="0">
                <a:solidFill>
                  <a:schemeClr val="bg1"/>
                </a:solidFill>
              </a:rPr>
              <a:t> 컨트롤로 진입해야 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위로 향하는 길은 </a:t>
            </a:r>
            <a:r>
              <a:rPr lang="en-US" altLang="ko-KR" sz="1600" dirty="0">
                <a:solidFill>
                  <a:schemeClr val="bg1"/>
                </a:solidFill>
              </a:rPr>
              <a:t>3</a:t>
            </a:r>
            <a:r>
              <a:rPr lang="ko-KR" altLang="en-US" sz="1600" dirty="0">
                <a:solidFill>
                  <a:schemeClr val="bg1"/>
                </a:solidFill>
              </a:rPr>
              <a:t>개 있으며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    그중 하나는 보스로 향하는 길목이며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    </a:t>
            </a:r>
            <a:r>
              <a:rPr lang="ko-KR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나머지 두개는 함정 루트</a:t>
            </a:r>
            <a:r>
              <a:rPr lang="ko-KR" altLang="en-US" sz="1600" dirty="0">
                <a:solidFill>
                  <a:schemeClr val="bg1"/>
                </a:solidFill>
              </a:rPr>
              <a:t>로 매복하거나 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    급습하는 </a:t>
            </a:r>
            <a:r>
              <a:rPr lang="en-US" altLang="ko-KR" sz="1600" dirty="0">
                <a:solidFill>
                  <a:schemeClr val="bg1"/>
                </a:solidFill>
              </a:rPr>
              <a:t>NPC</a:t>
            </a:r>
            <a:r>
              <a:rPr lang="ko-KR" altLang="en-US" sz="1600" dirty="0">
                <a:solidFill>
                  <a:schemeClr val="bg1"/>
                </a:solidFill>
              </a:rPr>
              <a:t>들을 처치하고 다시 돌아가야 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CA2036-4C75-4994-833F-FE4F6B220769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F70132-264B-422C-8121-AEE2A2CC70E8}"/>
              </a:ext>
            </a:extLst>
          </p:cNvPr>
          <p:cNvSpPr txBox="1"/>
          <p:nvPr/>
        </p:nvSpPr>
        <p:spPr>
          <a:xfrm>
            <a:off x="252000" y="5229780"/>
            <a:ext cx="1875835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40&gt; 5</a:t>
            </a:r>
            <a:r>
              <a:rPr lang="ko-KR" altLang="en-US" sz="800" dirty="0">
                <a:solidFill>
                  <a:schemeClr val="bg1"/>
                </a:solidFill>
              </a:rPr>
              <a:t>스테이지 테마 예시화면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65723DD-7017-438D-9FAC-1B45FE310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2291935"/>
            <a:ext cx="3976937" cy="290125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AA0C24B-9422-4C6C-AF0F-8BBA9A27C14B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5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D5644872-A666-6146-C402-2E95A9C8F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56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73514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49D56E-0F72-4701-9FF0-392D650D7967}"/>
              </a:ext>
            </a:extLst>
          </p:cNvPr>
          <p:cNvCxnSpPr>
            <a:cxnSpLocks/>
          </p:cNvCxnSpPr>
          <p:nvPr/>
        </p:nvCxnSpPr>
        <p:spPr>
          <a:xfrm flipH="1">
            <a:off x="4289015" y="1844824"/>
            <a:ext cx="2155625" cy="3744416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A767FA-B8C1-4FF0-AEB1-51288DF6E593}"/>
              </a:ext>
            </a:extLst>
          </p:cNvPr>
          <p:cNvCxnSpPr>
            <a:cxnSpLocks/>
          </p:cNvCxnSpPr>
          <p:nvPr/>
        </p:nvCxnSpPr>
        <p:spPr>
          <a:xfrm flipH="1" flipV="1">
            <a:off x="3567760" y="1999328"/>
            <a:ext cx="2089797" cy="3630069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E6DCD4-0167-43A4-B832-D6DAB7B1854D}"/>
              </a:ext>
            </a:extLst>
          </p:cNvPr>
          <p:cNvGrpSpPr/>
          <p:nvPr/>
        </p:nvGrpSpPr>
        <p:grpSpPr>
          <a:xfrm>
            <a:off x="3941004" y="2756172"/>
            <a:ext cx="2041446" cy="1972740"/>
            <a:chOff x="3048194" y="1816517"/>
            <a:chExt cx="3827065" cy="369826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D409B3F-D98A-4DC3-9059-8B1CEFEEF94D}"/>
                </a:ext>
              </a:extLst>
            </p:cNvPr>
            <p:cNvGrpSpPr/>
            <p:nvPr/>
          </p:nvGrpSpPr>
          <p:grpSpPr>
            <a:xfrm>
              <a:off x="3048194" y="1816517"/>
              <a:ext cx="3827065" cy="3698265"/>
              <a:chOff x="2646352" y="1416200"/>
              <a:chExt cx="4630748" cy="4474900"/>
            </a:xfrm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777A22D8-5D1F-48F5-9100-17D2DB330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352" y="1869190"/>
                <a:ext cx="4630748" cy="4021910"/>
              </a:xfrm>
              <a:custGeom>
                <a:avLst/>
                <a:gdLst>
                  <a:gd name="T0" fmla="*/ 352 w 4050"/>
                  <a:gd name="T1" fmla="*/ 0 h 3508"/>
                  <a:gd name="T2" fmla="*/ 0 w 4050"/>
                  <a:gd name="T3" fmla="*/ 610 h 3508"/>
                  <a:gd name="T4" fmla="*/ 1673 w 4050"/>
                  <a:gd name="T5" fmla="*/ 3508 h 3508"/>
                  <a:gd name="T6" fmla="*/ 2377 w 4050"/>
                  <a:gd name="T7" fmla="*/ 3508 h 3508"/>
                  <a:gd name="T8" fmla="*/ 4050 w 4050"/>
                  <a:gd name="T9" fmla="*/ 610 h 3508"/>
                  <a:gd name="T10" fmla="*/ 3698 w 4050"/>
                  <a:gd name="T11" fmla="*/ 0 h 3508"/>
                  <a:gd name="T12" fmla="*/ 352 w 4050"/>
                  <a:gd name="T13" fmla="*/ 0 h 3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50" h="3508">
                    <a:moveTo>
                      <a:pt x="352" y="0"/>
                    </a:moveTo>
                    <a:cubicBezTo>
                      <a:pt x="196" y="271"/>
                      <a:pt x="157" y="339"/>
                      <a:pt x="0" y="610"/>
                    </a:cubicBezTo>
                    <a:cubicBezTo>
                      <a:pt x="1673" y="3508"/>
                      <a:pt x="1673" y="3508"/>
                      <a:pt x="1673" y="3508"/>
                    </a:cubicBezTo>
                    <a:cubicBezTo>
                      <a:pt x="1986" y="3508"/>
                      <a:pt x="2064" y="3508"/>
                      <a:pt x="2377" y="3508"/>
                    </a:cubicBezTo>
                    <a:cubicBezTo>
                      <a:pt x="4050" y="610"/>
                      <a:pt x="4050" y="610"/>
                      <a:pt x="4050" y="610"/>
                    </a:cubicBezTo>
                    <a:cubicBezTo>
                      <a:pt x="3894" y="339"/>
                      <a:pt x="3854" y="271"/>
                      <a:pt x="3698" y="0"/>
                    </a:cubicBezTo>
                    <a:lnTo>
                      <a:pt x="352" y="0"/>
                    </a:lnTo>
                    <a:close/>
                  </a:path>
                </a:pathLst>
              </a:cu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B7D7DBC-5C9B-44F1-A8B1-B3E87AF46225}"/>
                  </a:ext>
                </a:extLst>
              </p:cNvPr>
              <p:cNvSpPr/>
              <p:nvPr/>
            </p:nvSpPr>
            <p:spPr>
              <a:xfrm>
                <a:off x="3078480" y="1416200"/>
                <a:ext cx="3749041" cy="3749038"/>
              </a:xfrm>
              <a:prstGeom prst="ellipse">
                <a:avLst/>
              </a:pr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BF4D4E6-73AB-4AB3-95BE-7F9CD12DB5F7}"/>
                </a:ext>
              </a:extLst>
            </p:cNvPr>
            <p:cNvCxnSpPr>
              <a:cxnSpLocks/>
              <a:stCxn id="18" idx="0"/>
              <a:endCxn id="6" idx="4"/>
            </p:cNvCxnSpPr>
            <p:nvPr/>
          </p:nvCxnSpPr>
          <p:spPr>
            <a:xfrm>
              <a:off x="3380817" y="2190890"/>
              <a:ext cx="157369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0DB4ED6-4AFB-4249-B4FD-AD16C876C9AC}"/>
                </a:ext>
              </a:extLst>
            </p:cNvPr>
            <p:cNvCxnSpPr>
              <a:cxnSpLocks/>
              <a:stCxn id="18" idx="5"/>
              <a:endCxn id="6" idx="4"/>
            </p:cNvCxnSpPr>
            <p:nvPr/>
          </p:nvCxnSpPr>
          <p:spPr>
            <a:xfrm flipH="1">
              <a:off x="4954516" y="2190890"/>
              <a:ext cx="158811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4.5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카메라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[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원본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]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D079A5C-0487-44CB-83BE-9B2C9AC05F51}"/>
              </a:ext>
            </a:extLst>
          </p:cNvPr>
          <p:cNvSpPr txBox="1"/>
          <p:nvPr/>
        </p:nvSpPr>
        <p:spPr>
          <a:xfrm>
            <a:off x="1640923" y="4869745"/>
            <a:ext cx="2484976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41&gt; </a:t>
            </a:r>
            <a:r>
              <a:rPr lang="ko-KR" altLang="en-US" sz="800" dirty="0">
                <a:solidFill>
                  <a:schemeClr val="bg1"/>
                </a:solidFill>
              </a:rPr>
              <a:t>스테이지 인</a:t>
            </a:r>
            <a:r>
              <a:rPr lang="en-US" altLang="ko-KR" sz="800" dirty="0">
                <a:solidFill>
                  <a:schemeClr val="bg1"/>
                </a:solidFill>
              </a:rPr>
              <a:t>-</a:t>
            </a:r>
            <a:r>
              <a:rPr lang="ko-KR" altLang="en-US" sz="800" dirty="0">
                <a:solidFill>
                  <a:schemeClr val="bg1"/>
                </a:solidFill>
              </a:rPr>
              <a:t>게임 내 카메라 화면 예시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A244A1-41EF-4D85-8032-CE75300FE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539" y="1495790"/>
            <a:ext cx="6584356" cy="3359149"/>
          </a:xfrm>
          <a:prstGeom prst="rect">
            <a:avLst/>
          </a:prstGeom>
          <a:ln>
            <a:noFill/>
          </a:ln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89F192E-723B-4A9B-AF67-008FC2F68BA6}"/>
              </a:ext>
            </a:extLst>
          </p:cNvPr>
          <p:cNvSpPr/>
          <p:nvPr/>
        </p:nvSpPr>
        <p:spPr>
          <a:xfrm>
            <a:off x="1070306" y="5085189"/>
            <a:ext cx="7775147" cy="1017198"/>
          </a:xfrm>
          <a:prstGeom prst="roundRect">
            <a:avLst/>
          </a:prstGeom>
          <a:solidFill>
            <a:schemeClr val="bg1">
              <a:alpha val="0"/>
            </a:schemeClr>
          </a:solidFill>
          <a:ln w="2222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카메라 시점은 </a:t>
            </a:r>
            <a:r>
              <a:rPr lang="en-US" altLang="ko-KR" b="1" dirty="0">
                <a:solidFill>
                  <a:schemeClr val="bg1"/>
                </a:solidFill>
              </a:rPr>
              <a:t>1</a:t>
            </a:r>
            <a:r>
              <a:rPr lang="ko-KR" altLang="en-US" b="1" dirty="0">
                <a:solidFill>
                  <a:schemeClr val="bg1"/>
                </a:solidFill>
              </a:rPr>
              <a:t>인칭으로 고정되므로 몰입감을 높이게 끔 해준다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F712C6-9394-46E1-BCD0-624373CAB9F8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1C46B932-04B6-3E41-6F9C-74F45ACF2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57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97837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2172873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추후 계획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[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추가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]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403EB71-7E3C-49D8-8744-B65E1252F5BE}"/>
              </a:ext>
            </a:extLst>
          </p:cNvPr>
          <p:cNvCxnSpPr>
            <a:cxnSpLocks/>
          </p:cNvCxnSpPr>
          <p:nvPr/>
        </p:nvCxnSpPr>
        <p:spPr>
          <a:xfrm flipH="1">
            <a:off x="4289015" y="1844824"/>
            <a:ext cx="2155625" cy="3744416"/>
          </a:xfrm>
          <a:prstGeom prst="line">
            <a:avLst/>
          </a:prstGeom>
          <a:noFill/>
          <a:ln w="1588" cap="flat">
            <a:gradFill>
              <a:gsLst>
                <a:gs pos="0">
                  <a:schemeClr val="tx1"/>
                </a:gs>
                <a:gs pos="5600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/>
        </p:spPr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E538E93-5762-4F97-BFE6-0603D0640ADA}"/>
              </a:ext>
            </a:extLst>
          </p:cNvPr>
          <p:cNvCxnSpPr>
            <a:cxnSpLocks/>
          </p:cNvCxnSpPr>
          <p:nvPr/>
        </p:nvCxnSpPr>
        <p:spPr>
          <a:xfrm flipH="1" flipV="1">
            <a:off x="3567760" y="1999328"/>
            <a:ext cx="2089797" cy="3630069"/>
          </a:xfrm>
          <a:prstGeom prst="line">
            <a:avLst/>
          </a:prstGeom>
          <a:noFill/>
          <a:ln w="1588" cap="flat">
            <a:gradFill>
              <a:gsLst>
                <a:gs pos="0">
                  <a:schemeClr val="tx1"/>
                </a:gs>
                <a:gs pos="5400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/>
        </p:spPr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05EA40E-DE5D-4567-95F7-FCC2F1A5F44C}"/>
              </a:ext>
            </a:extLst>
          </p:cNvPr>
          <p:cNvGrpSpPr/>
          <p:nvPr/>
        </p:nvGrpSpPr>
        <p:grpSpPr>
          <a:xfrm>
            <a:off x="3941004" y="2756172"/>
            <a:ext cx="2041446" cy="1972740"/>
            <a:chOff x="3048194" y="1816517"/>
            <a:chExt cx="3827065" cy="369826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DE7E4A0-1C18-4EDE-A82F-6D789E714D04}"/>
                </a:ext>
              </a:extLst>
            </p:cNvPr>
            <p:cNvGrpSpPr/>
            <p:nvPr/>
          </p:nvGrpSpPr>
          <p:grpSpPr>
            <a:xfrm>
              <a:off x="3048194" y="1816517"/>
              <a:ext cx="3827065" cy="3698265"/>
              <a:chOff x="2646352" y="1416200"/>
              <a:chExt cx="4630748" cy="4474900"/>
            </a:xfrm>
          </p:grpSpPr>
          <p:sp>
            <p:nvSpPr>
              <p:cNvPr id="22" name="Freeform 10">
                <a:extLst>
                  <a:ext uri="{FF2B5EF4-FFF2-40B4-BE49-F238E27FC236}">
                    <a16:creationId xmlns:a16="http://schemas.microsoft.com/office/drawing/2014/main" id="{017D00EB-151A-4566-B62D-F535B3A453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352" y="1869190"/>
                <a:ext cx="4630748" cy="4021910"/>
              </a:xfrm>
              <a:custGeom>
                <a:avLst/>
                <a:gdLst>
                  <a:gd name="T0" fmla="*/ 352 w 4050"/>
                  <a:gd name="T1" fmla="*/ 0 h 3508"/>
                  <a:gd name="T2" fmla="*/ 0 w 4050"/>
                  <a:gd name="T3" fmla="*/ 610 h 3508"/>
                  <a:gd name="T4" fmla="*/ 1673 w 4050"/>
                  <a:gd name="T5" fmla="*/ 3508 h 3508"/>
                  <a:gd name="T6" fmla="*/ 2377 w 4050"/>
                  <a:gd name="T7" fmla="*/ 3508 h 3508"/>
                  <a:gd name="T8" fmla="*/ 4050 w 4050"/>
                  <a:gd name="T9" fmla="*/ 610 h 3508"/>
                  <a:gd name="T10" fmla="*/ 3698 w 4050"/>
                  <a:gd name="T11" fmla="*/ 0 h 3508"/>
                  <a:gd name="T12" fmla="*/ 352 w 4050"/>
                  <a:gd name="T13" fmla="*/ 0 h 3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50" h="3508">
                    <a:moveTo>
                      <a:pt x="352" y="0"/>
                    </a:moveTo>
                    <a:cubicBezTo>
                      <a:pt x="196" y="271"/>
                      <a:pt x="157" y="339"/>
                      <a:pt x="0" y="610"/>
                    </a:cubicBezTo>
                    <a:cubicBezTo>
                      <a:pt x="1673" y="3508"/>
                      <a:pt x="1673" y="3508"/>
                      <a:pt x="1673" y="3508"/>
                    </a:cubicBezTo>
                    <a:cubicBezTo>
                      <a:pt x="1986" y="3508"/>
                      <a:pt x="2064" y="3508"/>
                      <a:pt x="2377" y="3508"/>
                    </a:cubicBezTo>
                    <a:cubicBezTo>
                      <a:pt x="4050" y="610"/>
                      <a:pt x="4050" y="610"/>
                      <a:pt x="4050" y="610"/>
                    </a:cubicBezTo>
                    <a:cubicBezTo>
                      <a:pt x="3894" y="339"/>
                      <a:pt x="3854" y="271"/>
                      <a:pt x="3698" y="0"/>
                    </a:cubicBezTo>
                    <a:lnTo>
                      <a:pt x="352" y="0"/>
                    </a:lnTo>
                    <a:close/>
                  </a:path>
                </a:pathLst>
              </a:custGeom>
              <a:noFill/>
              <a:ln w="1588" cap="flat">
                <a:gradFill>
                  <a:gsLst>
                    <a:gs pos="0">
                      <a:srgbClr val="9966FF"/>
                    </a:gs>
                    <a:gs pos="100000">
                      <a:srgbClr val="DA5054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09294484-7CBB-474A-96E5-74572639E4BE}"/>
                  </a:ext>
                </a:extLst>
              </p:cNvPr>
              <p:cNvSpPr/>
              <p:nvPr/>
            </p:nvSpPr>
            <p:spPr>
              <a:xfrm>
                <a:off x="3078480" y="1416200"/>
                <a:ext cx="3749041" cy="3749038"/>
              </a:xfrm>
              <a:prstGeom prst="ellipse">
                <a:avLst/>
              </a:prstGeom>
              <a:noFill/>
              <a:ln w="1588" cap="flat">
                <a:gradFill>
                  <a:gsLst>
                    <a:gs pos="0">
                      <a:srgbClr val="9966FF"/>
                    </a:gs>
                    <a:gs pos="100000">
                      <a:srgbClr val="DA5054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E11C824-1A96-422F-92E5-90A0D221513C}"/>
                </a:ext>
              </a:extLst>
            </p:cNvPr>
            <p:cNvCxnSpPr>
              <a:cxnSpLocks/>
              <a:stCxn id="22" idx="0"/>
              <a:endCxn id="23" idx="4"/>
            </p:cNvCxnSpPr>
            <p:nvPr/>
          </p:nvCxnSpPr>
          <p:spPr>
            <a:xfrm>
              <a:off x="3380817" y="2190890"/>
              <a:ext cx="1573699" cy="2724006"/>
            </a:xfrm>
            <a:prstGeom prst="line">
              <a:avLst/>
            </a:prstGeom>
            <a:noFill/>
            <a:ln w="1588" cap="flat">
              <a:gradFill>
                <a:gsLst>
                  <a:gs pos="0">
                    <a:srgbClr val="9966FF"/>
                  </a:gs>
                  <a:gs pos="100000">
                    <a:srgbClr val="DA5054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9F6C8A6-1248-4C7E-BF1D-13D9DD79BB9F}"/>
                </a:ext>
              </a:extLst>
            </p:cNvPr>
            <p:cNvCxnSpPr>
              <a:cxnSpLocks/>
              <a:stCxn id="22" idx="5"/>
              <a:endCxn id="23" idx="4"/>
            </p:cNvCxnSpPr>
            <p:nvPr/>
          </p:nvCxnSpPr>
          <p:spPr>
            <a:xfrm flipH="1">
              <a:off x="4954516" y="2190890"/>
              <a:ext cx="1588119" cy="2724006"/>
            </a:xfrm>
            <a:prstGeom prst="line">
              <a:avLst/>
            </a:prstGeom>
            <a:noFill/>
            <a:ln w="1588" cap="flat">
              <a:gradFill>
                <a:gsLst>
                  <a:gs pos="0">
                    <a:srgbClr val="9966FF"/>
                  </a:gs>
                  <a:gs pos="100000">
                    <a:srgbClr val="DA5054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</p:grpSp>
      <p:graphicFrame>
        <p:nvGraphicFramePr>
          <p:cNvPr id="21" name="표 10">
            <a:extLst>
              <a:ext uri="{FF2B5EF4-FFF2-40B4-BE49-F238E27FC236}">
                <a16:creationId xmlns:a16="http://schemas.microsoft.com/office/drawing/2014/main" id="{07C42B36-E23E-452F-8B18-3E4055AF91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584701"/>
              </p:ext>
            </p:extLst>
          </p:nvPr>
        </p:nvGraphicFramePr>
        <p:xfrm>
          <a:off x="370923" y="1280886"/>
          <a:ext cx="9098411" cy="4206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13">
                  <a:extLst>
                    <a:ext uri="{9D8B030D-6E8A-4147-A177-3AD203B41FA5}">
                      <a16:colId xmlns:a16="http://schemas.microsoft.com/office/drawing/2014/main" val="2968621104"/>
                    </a:ext>
                  </a:extLst>
                </a:gridCol>
                <a:gridCol w="7792698">
                  <a:extLst>
                    <a:ext uri="{9D8B030D-6E8A-4147-A177-3AD203B41FA5}">
                      <a16:colId xmlns:a16="http://schemas.microsoft.com/office/drawing/2014/main" val="2234552036"/>
                    </a:ext>
                  </a:extLst>
                </a:gridCol>
              </a:tblGrid>
              <a:tr h="3839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bg1">
                            <a:lumMod val="75000"/>
                            <a:alpha val="61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</a:scheme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bg1">
                            <a:lumMod val="75000"/>
                            <a:alpha val="61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</a:schemeClr>
                        </a:gs>
                      </a:gsLst>
                      <a:lin ang="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847599334"/>
                  </a:ext>
                </a:extLst>
              </a:tr>
              <a:tr h="6781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컨트롤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bg1">
                            <a:lumMod val="75000"/>
                            <a:alpha val="61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</a:scheme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존재하는 더블 </a:t>
                      </a:r>
                      <a:r>
                        <a:rPr lang="ko-KR" altLang="en-US" b="0" dirty="0" err="1">
                          <a:solidFill>
                            <a:schemeClr val="bg1"/>
                          </a:solidFill>
                        </a:rPr>
                        <a:t>대쉬나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 더블 점프 등 다른 커맨드의 구체화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7308565"/>
                  </a:ext>
                </a:extLst>
              </a:tr>
              <a:tr h="6259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캐릭터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bg1">
                            <a:lumMod val="75000"/>
                            <a:alpha val="61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</a:scheme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적 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NPC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인 일반 적과 보스 캐릭터 설정</a:t>
                      </a:r>
                      <a:endParaRPr lang="en-US" altLang="ko-KR" b="0" dirty="0">
                        <a:solidFill>
                          <a:schemeClr val="bg1"/>
                        </a:solidFill>
                      </a:endParaRPr>
                    </a:p>
                    <a:p>
                      <a:pPr algn="l" latinLnBrk="1"/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스테이지에 존재하는 주민 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NPC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492479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bg1">
                            <a:lumMod val="75000"/>
                            <a:alpha val="61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</a:scheme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각 스테이지 별 보스 패턴 설정</a:t>
                      </a:r>
                      <a:endParaRPr lang="en-US" altLang="ko-KR" b="0" dirty="0">
                        <a:solidFill>
                          <a:schemeClr val="bg1"/>
                        </a:solidFill>
                      </a:endParaRPr>
                    </a:p>
                    <a:p>
                      <a:pPr algn="l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적의 데미지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공격속도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사거리 등의 세부 사항들 설정</a:t>
                      </a:r>
                      <a:endParaRPr lang="en-US" altLang="ko-KR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425020"/>
                  </a:ext>
                </a:extLst>
              </a:tr>
              <a:tr h="7601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다양한 유형 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예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- </a:t>
                      </a:r>
                      <a:r>
                        <a:rPr lang="ko-KR" altLang="en-US" b="0" dirty="0" err="1">
                          <a:solidFill>
                            <a:schemeClr val="bg1"/>
                          </a:solidFill>
                        </a:rPr>
                        <a:t>실드를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 갖고 있는 적 등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)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의 </a:t>
                      </a:r>
                      <a:endParaRPr lang="en-US" altLang="ko-KR" b="0" dirty="0">
                        <a:solidFill>
                          <a:schemeClr val="bg1"/>
                        </a:solidFill>
                      </a:endParaRPr>
                    </a:p>
                    <a:p>
                      <a:pPr algn="l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특별한 능력을 지닌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적 설정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306810"/>
                  </a:ext>
                </a:extLst>
              </a:tr>
              <a:tr h="11040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난이도 별 모드 설정</a:t>
                      </a:r>
                      <a:endParaRPr lang="en-US" altLang="ko-KR" b="0" dirty="0">
                        <a:solidFill>
                          <a:schemeClr val="bg1"/>
                        </a:solidFill>
                      </a:endParaRPr>
                    </a:p>
                    <a:p>
                      <a:pPr algn="l" latinLnBrk="1"/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회 차 플레이를 클리어 할 때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여러 난이도의 모드를 설정</a:t>
                      </a:r>
                      <a:endParaRPr lang="en-US" altLang="ko-KR" b="0" dirty="0">
                        <a:solidFill>
                          <a:schemeClr val="bg1"/>
                        </a:solidFill>
                      </a:endParaRPr>
                    </a:p>
                    <a:p>
                      <a:pPr algn="l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기록경쟁 할 수 있는 모드도 설정</a:t>
                      </a:r>
                      <a:endParaRPr lang="en-US" altLang="ko-KR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6641258"/>
                  </a:ext>
                </a:extLst>
              </a:tr>
            </a:tbl>
          </a:graphicData>
        </a:graphic>
      </p:graphicFrame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4F90F0F2-E739-6431-681A-993A0F4B2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58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44121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0E45220-7DB6-4179-90D3-7BC5A36C49AD}"/>
              </a:ext>
            </a:extLst>
          </p:cNvPr>
          <p:cNvSpPr txBox="1"/>
          <p:nvPr/>
        </p:nvSpPr>
        <p:spPr>
          <a:xfrm>
            <a:off x="223843" y="901385"/>
            <a:ext cx="4847455" cy="5439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SzPct val="80000"/>
            </a:pP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&lt;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1,8,16,41&gt; 2021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년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월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11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일 접속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,</a:t>
            </a: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dirty="0">
                <a:hlinkClick r:id="rId3" action="ppaction://hlinksldjump"/>
              </a:rPr>
              <a:t>슬라이드쇼</a:t>
            </a:r>
            <a:r>
              <a:rPr lang="en-US" altLang="ko-KR" sz="1000" dirty="0">
                <a:hlinkClick r:id="rId3" action="ppaction://hlinksldjump"/>
              </a:rPr>
              <a:t>: 50</a:t>
            </a:r>
            <a:r>
              <a:rPr lang="ko-KR" altLang="en-US" sz="1000" dirty="0">
                <a:hlinkClick r:id="rId3" action="ppaction://hlinksldjump"/>
              </a:rPr>
              <a:t>장 이상의 </a:t>
            </a:r>
            <a:r>
              <a:rPr lang="en-US" altLang="ko-KR" sz="1000" dirty="0">
                <a:hlinkClick r:id="rId3" action="ppaction://hlinksldjump"/>
              </a:rPr>
              <a:t>'</a:t>
            </a:r>
            <a:r>
              <a:rPr lang="ko-KR" altLang="en-US" sz="1000" dirty="0" err="1">
                <a:hlinkClick r:id="rId3" action="ppaction://hlinksldjump"/>
              </a:rPr>
              <a:t>고스트러너</a:t>
            </a:r>
            <a:r>
              <a:rPr lang="en-US" altLang="ko-KR" sz="1000" dirty="0">
                <a:hlinkClick r:id="rId3" action="ppaction://hlinksldjump"/>
              </a:rPr>
              <a:t>' </a:t>
            </a:r>
            <a:r>
              <a:rPr lang="ko-KR" altLang="en-US" sz="1000" dirty="0">
                <a:hlinkClick r:id="rId3" action="ppaction://hlinksldjump"/>
              </a:rPr>
              <a:t>스크린샷 </a:t>
            </a:r>
            <a:r>
              <a:rPr lang="en-US" altLang="ko-KR" sz="1000" dirty="0">
                <a:hlinkClick r:id="rId3" action="ppaction://hlinksldjump"/>
              </a:rPr>
              <a:t>(ign.com)</a:t>
            </a: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&lt;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9&gt; 2021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년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월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11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일 접속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,</a:t>
            </a:r>
          </a:p>
          <a:p>
            <a:pPr>
              <a:spcAft>
                <a:spcPts val="300"/>
              </a:spcAft>
              <a:buSzPct val="80000"/>
            </a:pPr>
            <a:r>
              <a:rPr lang="en-US" altLang="ko-KR" sz="1000" dirty="0">
                <a:hlinkClick r:id="rId4"/>
              </a:rPr>
              <a:t>(21) </a:t>
            </a:r>
            <a:r>
              <a:rPr lang="ko-KR" altLang="en-US" sz="1000" dirty="0">
                <a:hlinkClick r:id="rId4"/>
              </a:rPr>
              <a:t>봄</a:t>
            </a:r>
            <a:r>
              <a:rPr lang="en-US" altLang="ko-KR" sz="1000" dirty="0">
                <a:hlinkClick r:id="rId4"/>
              </a:rPr>
              <a:t>? </a:t>
            </a:r>
            <a:r>
              <a:rPr lang="ko-KR" altLang="en-US" sz="1000" dirty="0">
                <a:hlinkClick r:id="rId4"/>
              </a:rPr>
              <a:t>죽 </a:t>
            </a:r>
            <a:r>
              <a:rPr lang="en-US" altLang="ko-KR" sz="1000" dirty="0">
                <a:hlinkClick r:id="rId4"/>
              </a:rPr>
              <a:t>- </a:t>
            </a:r>
            <a:r>
              <a:rPr lang="ko-KR" altLang="en-US" sz="1000" dirty="0" err="1">
                <a:hlinkClick r:id="rId4"/>
              </a:rPr>
              <a:t>고스트러너</a:t>
            </a:r>
            <a:r>
              <a:rPr lang="ko-KR" altLang="en-US" sz="1000" dirty="0">
                <a:hlinkClick r:id="rId4"/>
              </a:rPr>
              <a:t> </a:t>
            </a:r>
            <a:r>
              <a:rPr lang="en-US" altLang="ko-KR" sz="1000" dirty="0">
                <a:hlinkClick r:id="rId4"/>
              </a:rPr>
              <a:t>#5(</a:t>
            </a:r>
            <a:r>
              <a:rPr lang="ko-KR" altLang="en-US" sz="1000" dirty="0">
                <a:hlinkClick r:id="rId4"/>
              </a:rPr>
              <a:t>완</a:t>
            </a:r>
            <a:r>
              <a:rPr lang="en-US" altLang="ko-KR" sz="1000" dirty="0">
                <a:hlinkClick r:id="rId4"/>
              </a:rPr>
              <a:t>) – YouTube</a:t>
            </a:r>
            <a:r>
              <a:rPr lang="en-US" altLang="ko-KR" sz="1000" dirty="0"/>
              <a:t> </a:t>
            </a:r>
            <a:r>
              <a:rPr lang="ko-KR" altLang="en-US" sz="1000" b="1" dirty="0">
                <a:solidFill>
                  <a:schemeClr val="bg1"/>
                </a:solidFill>
              </a:rPr>
              <a:t>중 스크린 샷</a:t>
            </a:r>
          </a:p>
          <a:p>
            <a:pPr>
              <a:spcAft>
                <a:spcPts val="300"/>
              </a:spcAft>
              <a:buSzPct val="80000"/>
            </a:pP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&lt;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2&gt; 2021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년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월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11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일 접속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,</a:t>
            </a: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dirty="0" err="1">
                <a:hlinkClick r:id="rId5"/>
              </a:rPr>
              <a:t>세키로</a:t>
            </a:r>
            <a:r>
              <a:rPr lang="en-US" altLang="ko-KR" sz="1000" dirty="0">
                <a:hlinkClick r:id="rId5"/>
              </a:rPr>
              <a:t>: </a:t>
            </a:r>
            <a:r>
              <a:rPr lang="ko-KR" altLang="en-US" sz="1000" dirty="0" err="1">
                <a:hlinkClick r:id="rId5"/>
              </a:rPr>
              <a:t>섀도우즈</a:t>
            </a:r>
            <a:r>
              <a:rPr lang="ko-KR" altLang="en-US" sz="1000" dirty="0">
                <a:hlinkClick r:id="rId5"/>
              </a:rPr>
              <a:t> 다이 </a:t>
            </a:r>
            <a:r>
              <a:rPr lang="ko-KR" altLang="en-US" sz="1000" dirty="0" err="1">
                <a:hlinkClick r:id="rId5"/>
              </a:rPr>
              <a:t>트와이스</a:t>
            </a:r>
            <a:r>
              <a:rPr lang="ko-KR" altLang="en-US" sz="1000" dirty="0">
                <a:hlinkClick r:id="rId5"/>
              </a:rPr>
              <a:t> 리뷰 </a:t>
            </a:r>
            <a:r>
              <a:rPr lang="en-US" altLang="ko-KR" sz="1000" dirty="0">
                <a:hlinkClick r:id="rId5"/>
              </a:rPr>
              <a:t>– KONSOLER</a:t>
            </a: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&lt;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18,19,20&gt; 2021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년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월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11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일 접속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,</a:t>
            </a: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dirty="0">
                <a:hlinkClick r:id="rId6"/>
              </a:rPr>
              <a:t>메이플스토리 카인 </a:t>
            </a:r>
            <a:r>
              <a:rPr lang="ko-KR" altLang="en-US" sz="1000" dirty="0" err="1">
                <a:hlinkClick r:id="rId6"/>
              </a:rPr>
              <a:t>스킬트리와</a:t>
            </a:r>
            <a:r>
              <a:rPr lang="ko-KR" altLang="en-US" sz="1000" dirty="0">
                <a:hlinkClick r:id="rId6"/>
              </a:rPr>
              <a:t> </a:t>
            </a:r>
            <a:r>
              <a:rPr lang="ko-KR" altLang="en-US" sz="1000" dirty="0" err="1">
                <a:hlinkClick r:id="rId6"/>
              </a:rPr>
              <a:t>하이퍼스킬</a:t>
            </a:r>
            <a:r>
              <a:rPr lang="ko-KR" altLang="en-US" sz="1000" dirty="0">
                <a:hlinkClick r:id="rId6"/>
              </a:rPr>
              <a:t> 알아보자 </a:t>
            </a:r>
            <a:r>
              <a:rPr lang="en-US" altLang="ko-KR" sz="1000" dirty="0">
                <a:hlinkClick r:id="rId6"/>
              </a:rPr>
              <a:t>(tistory.com)</a:t>
            </a: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&lt;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21,22,23&gt; 2021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년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월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11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일 접속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,</a:t>
            </a: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dirty="0">
                <a:hlinkClick r:id="rId7"/>
              </a:rPr>
              <a:t>검기 블레이드 </a:t>
            </a:r>
            <a:r>
              <a:rPr lang="ko-KR" altLang="en-US" sz="1000" dirty="0" err="1">
                <a:hlinkClick r:id="rId7"/>
              </a:rPr>
              <a:t>스킬트리</a:t>
            </a:r>
            <a:r>
              <a:rPr lang="ko-KR" altLang="en-US" sz="1000" dirty="0">
                <a:hlinkClick r:id="rId7"/>
              </a:rPr>
              <a:t> </a:t>
            </a:r>
            <a:r>
              <a:rPr lang="en-US" altLang="ko-KR" sz="1000" dirty="0">
                <a:hlinkClick r:id="rId7"/>
              </a:rPr>
              <a:t>| </a:t>
            </a:r>
            <a:r>
              <a:rPr lang="ko-KR" altLang="en-US" sz="1000" dirty="0" err="1">
                <a:hlinkClick r:id="rId7"/>
              </a:rPr>
              <a:t>로스트아크</a:t>
            </a:r>
            <a:r>
              <a:rPr lang="ko-KR" altLang="en-US" sz="1000" dirty="0">
                <a:hlinkClick r:id="rId7"/>
              </a:rPr>
              <a:t> </a:t>
            </a:r>
            <a:r>
              <a:rPr lang="en-US" altLang="ko-KR" sz="1000" dirty="0">
                <a:hlinkClick r:id="rId7"/>
              </a:rPr>
              <a:t>- </a:t>
            </a:r>
            <a:r>
              <a:rPr lang="ko-KR" altLang="en-US" sz="1000" dirty="0">
                <a:hlinkClick r:id="rId7"/>
              </a:rPr>
              <a:t>공략게시판 </a:t>
            </a:r>
            <a:r>
              <a:rPr lang="en-US" altLang="ko-KR" sz="1000" dirty="0">
                <a:hlinkClick r:id="rId7"/>
              </a:rPr>
              <a:t>(onstove.com)</a:t>
            </a: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&lt;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36&gt; 2021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년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월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11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일 접속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,</a:t>
            </a: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dirty="0" err="1">
                <a:hlinkClick r:id="rId8"/>
              </a:rPr>
              <a:t>세키로</a:t>
            </a:r>
            <a:r>
              <a:rPr lang="ko-KR" altLang="en-US" sz="1000" dirty="0">
                <a:hlinkClick r:id="rId8"/>
              </a:rPr>
              <a:t> 트레이너</a:t>
            </a:r>
            <a:r>
              <a:rPr lang="en-US" altLang="ko-KR" sz="1000" dirty="0">
                <a:hlinkClick r:id="rId8"/>
              </a:rPr>
              <a:t>, </a:t>
            </a:r>
            <a:r>
              <a:rPr lang="en-US" altLang="ko-KR" sz="1000" dirty="0" err="1">
                <a:hlinkClick r:id="rId8"/>
              </a:rPr>
              <a:t>Sekiro</a:t>
            </a:r>
            <a:r>
              <a:rPr lang="en-US" altLang="ko-KR" sz="1000" dirty="0">
                <a:hlinkClick r:id="rId8"/>
              </a:rPr>
              <a:t>: Shadows Die Twice Trainer - </a:t>
            </a:r>
            <a:r>
              <a:rPr lang="ko-KR" altLang="en-US" sz="1000" dirty="0" err="1">
                <a:hlinkClick r:id="rId8"/>
              </a:rPr>
              <a:t>꾼자의</a:t>
            </a:r>
            <a:r>
              <a:rPr lang="ko-KR" altLang="en-US" sz="1000" dirty="0">
                <a:hlinkClick r:id="rId8"/>
              </a:rPr>
              <a:t> </a:t>
            </a:r>
            <a:r>
              <a:rPr lang="en-US" altLang="ko-KR" sz="1000" dirty="0">
                <a:hlinkClick r:id="rId8"/>
              </a:rPr>
              <a:t>IT</a:t>
            </a:r>
            <a:r>
              <a:rPr lang="ko-KR" altLang="en-US" sz="1000" dirty="0">
                <a:hlinkClick r:id="rId8"/>
              </a:rPr>
              <a:t>창고 </a:t>
            </a:r>
            <a:r>
              <a:rPr lang="en-US" altLang="ko-KR" sz="1000" dirty="0">
                <a:hlinkClick r:id="rId8"/>
              </a:rPr>
              <a:t>(tistory.com)</a:t>
            </a: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&lt;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37&gt; 2021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년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월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11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일 접속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,</a:t>
            </a: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dirty="0">
                <a:hlinkClick r:id="rId9"/>
              </a:rPr>
              <a:t>레이지 </a:t>
            </a:r>
            <a:r>
              <a:rPr lang="en-US" altLang="ko-KR" sz="1000" dirty="0">
                <a:hlinkClick r:id="rId9"/>
              </a:rPr>
              <a:t>2, PC</a:t>
            </a:r>
            <a:r>
              <a:rPr lang="ko-KR" altLang="en-US" sz="1000" dirty="0">
                <a:hlinkClick r:id="rId9"/>
              </a:rPr>
              <a:t>와 콘솔 각각의 시스템 사양 </a:t>
            </a:r>
            <a:r>
              <a:rPr lang="en-US" altLang="ko-KR" sz="1000" dirty="0">
                <a:hlinkClick r:id="rId9"/>
              </a:rPr>
              <a:t>| </a:t>
            </a:r>
            <a:r>
              <a:rPr lang="ko-KR" altLang="en-US" sz="1000" dirty="0" err="1">
                <a:hlinkClick r:id="rId9"/>
              </a:rPr>
              <a:t>루리웹</a:t>
            </a:r>
            <a:r>
              <a:rPr lang="ko-KR" altLang="en-US" sz="1000" dirty="0">
                <a:hlinkClick r:id="rId9"/>
              </a:rPr>
              <a:t> </a:t>
            </a:r>
            <a:r>
              <a:rPr lang="en-US" altLang="ko-KR" sz="1000" dirty="0">
                <a:hlinkClick r:id="rId9"/>
              </a:rPr>
              <a:t>l RULIWEB</a:t>
            </a: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&lt;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38&gt; 2021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년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월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11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일 접속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,</a:t>
            </a:r>
          </a:p>
          <a:p>
            <a:pPr>
              <a:spcAft>
                <a:spcPts val="300"/>
              </a:spcAft>
              <a:buSzPct val="80000"/>
            </a:pPr>
            <a:r>
              <a:rPr lang="en-US" altLang="ko-KR" sz="1000" dirty="0">
                <a:hlinkClick r:id="rId10"/>
              </a:rPr>
              <a:t>:: </a:t>
            </a:r>
            <a:r>
              <a:rPr lang="ko-KR" altLang="en-US" sz="1000" dirty="0" err="1">
                <a:hlinkClick r:id="rId10"/>
              </a:rPr>
              <a:t>스틱스</a:t>
            </a:r>
            <a:r>
              <a:rPr lang="en-US" altLang="ko-KR" sz="1000" dirty="0">
                <a:hlinkClick r:id="rId10"/>
              </a:rPr>
              <a:t>: </a:t>
            </a:r>
            <a:r>
              <a:rPr lang="ko-KR" altLang="en-US" sz="1000" dirty="0" err="1">
                <a:hlinkClick r:id="rId10"/>
              </a:rPr>
              <a:t>샤드</a:t>
            </a:r>
            <a:r>
              <a:rPr lang="ko-KR" altLang="en-US" sz="1000" dirty="0">
                <a:hlinkClick r:id="rId10"/>
              </a:rPr>
              <a:t> 오브 </a:t>
            </a:r>
            <a:r>
              <a:rPr lang="ko-KR" altLang="en-US" sz="1000" dirty="0" err="1">
                <a:hlinkClick r:id="rId10"/>
              </a:rPr>
              <a:t>다크니스</a:t>
            </a:r>
            <a:r>
              <a:rPr lang="ko-KR" altLang="en-US" sz="1000" dirty="0">
                <a:hlinkClick r:id="rId10"/>
              </a:rPr>
              <a:t> 리뷰 </a:t>
            </a:r>
            <a:r>
              <a:rPr lang="en-US" altLang="ko-KR" sz="1000" dirty="0">
                <a:hlinkClick r:id="rId10"/>
              </a:rPr>
              <a:t>(tistory.com)</a:t>
            </a: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&lt;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39&gt; 2021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년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월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11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일 접속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,</a:t>
            </a: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dirty="0">
                <a:hlinkClick r:id="rId11"/>
              </a:rPr>
              <a:t>‘</a:t>
            </a:r>
            <a:r>
              <a:rPr lang="ko-KR" altLang="en-US" sz="1000" dirty="0" err="1">
                <a:hlinkClick r:id="rId11"/>
              </a:rPr>
              <a:t>고스트러너</a:t>
            </a:r>
            <a:r>
              <a:rPr lang="ko-KR" altLang="en-US" sz="1000" dirty="0">
                <a:hlinkClick r:id="rId11"/>
              </a:rPr>
              <a:t>’ </a:t>
            </a:r>
            <a:r>
              <a:rPr lang="en-US" altLang="ko-KR" sz="1000" dirty="0">
                <a:hlinkClick r:id="rId11"/>
              </a:rPr>
              <a:t>PC, PS4, </a:t>
            </a:r>
            <a:r>
              <a:rPr lang="ko-KR" altLang="en-US" sz="1000" dirty="0">
                <a:hlinkClick r:id="rId11"/>
              </a:rPr>
              <a:t>닌텐도 스위치 한국어판 정식 출시 예정 </a:t>
            </a:r>
            <a:r>
              <a:rPr lang="en-US" altLang="ko-KR" sz="1000" dirty="0">
                <a:hlinkClick r:id="rId11"/>
              </a:rPr>
              <a:t>| </a:t>
            </a:r>
            <a:r>
              <a:rPr lang="ko-KR" altLang="en-US" sz="1000" dirty="0" err="1">
                <a:hlinkClick r:id="rId11"/>
              </a:rPr>
              <a:t>루리웹</a:t>
            </a:r>
            <a:r>
              <a:rPr lang="ko-KR" altLang="en-US" sz="1000" dirty="0">
                <a:hlinkClick r:id="rId11"/>
              </a:rPr>
              <a:t> </a:t>
            </a:r>
            <a:r>
              <a:rPr lang="en-US" altLang="ko-KR" sz="1000" dirty="0">
                <a:hlinkClick r:id="rId11"/>
              </a:rPr>
              <a:t>l RULIWEB</a:t>
            </a: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endParaRPr lang="en-US" altLang="ko-KR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5ADC0A-65E4-4D04-AC49-E1F26502E7A6}"/>
              </a:ext>
            </a:extLst>
          </p:cNvPr>
          <p:cNvSpPr txBox="1"/>
          <p:nvPr/>
        </p:nvSpPr>
        <p:spPr>
          <a:xfrm>
            <a:off x="5074138" y="1146493"/>
            <a:ext cx="42170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hlinkClick r:id="rId3" action="ppaction://hlinksldjump"/>
              </a:rPr>
              <a:t>https://youtu.be/dil03bmOrVs?t=1001</a:t>
            </a:r>
            <a:endParaRPr lang="ko-KR" altLang="en-US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F838C3-1F21-4D7E-B7BA-E8B4D574708D}"/>
              </a:ext>
            </a:extLst>
          </p:cNvPr>
          <p:cNvSpPr txBox="1"/>
          <p:nvPr/>
        </p:nvSpPr>
        <p:spPr>
          <a:xfrm>
            <a:off x="5081170" y="901385"/>
            <a:ext cx="37681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  <a:buSzPct val="80000"/>
            </a:pP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&lt;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링크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1&gt; 2021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년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월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15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일 접속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,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7EB9EF-2406-2582-296C-23550334DB05}"/>
              </a:ext>
            </a:extLst>
          </p:cNvPr>
          <p:cNvSpPr txBox="1"/>
          <p:nvPr/>
        </p:nvSpPr>
        <p:spPr>
          <a:xfrm>
            <a:off x="223843" y="74796"/>
            <a:ext cx="2172873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참고 문헌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[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원본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]</a:t>
            </a: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F92B9A50-33F6-A72E-531C-CA53F7F57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59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1785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기획 컨셉 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4F5710-94FD-4646-A064-983804817F36}"/>
              </a:ext>
            </a:extLst>
          </p:cNvPr>
          <p:cNvSpPr txBox="1"/>
          <p:nvPr/>
        </p:nvSpPr>
        <p:spPr>
          <a:xfrm>
            <a:off x="2754477" y="1785182"/>
            <a:ext cx="4414498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고스트 러너와의 차이점</a:t>
            </a:r>
            <a:endParaRPr lang="en-US" altLang="ko-KR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922116-3D63-415C-8605-E011D67FF8E2}"/>
              </a:ext>
            </a:extLst>
          </p:cNvPr>
          <p:cNvSpPr txBox="1"/>
          <p:nvPr/>
        </p:nvSpPr>
        <p:spPr>
          <a:xfrm>
            <a:off x="488504" y="2622113"/>
            <a:ext cx="8820980" cy="2666518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0C27B1B-5B78-4222-8AFA-E78E7EBF77F4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C94A775-981F-4087-A62A-0D3431EA6AE1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79A8C35-5643-4E06-B4DC-B42D30431584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4F126B4C-CEEF-44B4-BDB8-5E351FDAA511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419189A-9FA4-4689-BC7A-5678902871AE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1.3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유사 게임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[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원본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43D690-8D71-481B-9256-02B1C0CBC5B4}"/>
              </a:ext>
            </a:extLst>
          </p:cNvPr>
          <p:cNvSpPr txBox="1"/>
          <p:nvPr/>
        </p:nvSpPr>
        <p:spPr>
          <a:xfrm>
            <a:off x="884548" y="2688869"/>
            <a:ext cx="8532948" cy="2154396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고스트 러너와 다르게 무기 종류가 다르다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.</a:t>
            </a: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무기 종류에 맞게 액션의 연출이 다르다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.</a:t>
            </a: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무기 종류에 따라 속도감이 고스트 러너보다 느리거나 빠르다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.</a:t>
            </a:r>
          </a:p>
          <a:p>
            <a:pPr>
              <a:spcAft>
                <a:spcPts val="300"/>
              </a:spcAft>
              <a:buSzPct val="80000"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  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더 정교한 컨트롤이나 정확한 판단을 요구할 수도 있다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.</a:t>
            </a: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A5D13666-ACF9-B4AD-9FF5-7FAC0576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5093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E5C9C1D-7729-0871-7C1A-1EAE0F6DD7A0}"/>
              </a:ext>
            </a:extLst>
          </p:cNvPr>
          <p:cNvSpPr txBox="1"/>
          <p:nvPr/>
        </p:nvSpPr>
        <p:spPr>
          <a:xfrm>
            <a:off x="223843" y="74796"/>
            <a:ext cx="2172873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참고 문헌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[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수정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]</a:t>
            </a: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4448F096-F5B8-706B-DB53-976ECAD31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60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272CD3-9632-59EE-FBDB-C33B38597115}"/>
              </a:ext>
            </a:extLst>
          </p:cNvPr>
          <p:cNvSpPr txBox="1"/>
          <p:nvPr/>
        </p:nvSpPr>
        <p:spPr>
          <a:xfrm>
            <a:off x="223843" y="909850"/>
            <a:ext cx="8545581" cy="5439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5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1_</a:t>
            </a:r>
            <a:r>
              <a:rPr lang="ko-KR" altLang="en-US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고스트러너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게임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_</a:t>
            </a:r>
            <a:r>
              <a:rPr lang="en-US" altLang="ko-KR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ign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dirty="0">
                <a:hlinkClick r:id="rId3"/>
              </a:rPr>
              <a:t>슬라이드쇼</a:t>
            </a:r>
            <a:r>
              <a:rPr lang="en-US" altLang="ko-KR" sz="1000" dirty="0">
                <a:hlinkClick r:id="rId3"/>
              </a:rPr>
              <a:t>: 50</a:t>
            </a:r>
            <a:r>
              <a:rPr lang="ko-KR" altLang="en-US" sz="1000" dirty="0">
                <a:hlinkClick r:id="rId3"/>
              </a:rPr>
              <a:t>장 이상의 </a:t>
            </a:r>
            <a:r>
              <a:rPr lang="en-US" altLang="ko-KR" sz="1000" dirty="0">
                <a:hlinkClick r:id="rId3"/>
              </a:rPr>
              <a:t>'</a:t>
            </a:r>
            <a:r>
              <a:rPr lang="ko-KR" altLang="en-US" sz="1000" dirty="0" err="1">
                <a:hlinkClick r:id="rId3"/>
              </a:rPr>
              <a:t>고스트러너</a:t>
            </a:r>
            <a:r>
              <a:rPr lang="en-US" altLang="ko-KR" sz="1000" dirty="0">
                <a:hlinkClick r:id="rId3"/>
              </a:rPr>
              <a:t>' </a:t>
            </a:r>
            <a:r>
              <a:rPr lang="ko-KR" altLang="en-US" sz="1000" dirty="0">
                <a:hlinkClick r:id="rId3"/>
              </a:rPr>
              <a:t>스크린샷 </a:t>
            </a:r>
            <a:r>
              <a:rPr lang="en-US" altLang="ko-KR" sz="1000" dirty="0">
                <a:hlinkClick r:id="rId3"/>
              </a:rPr>
              <a:t>(ign.com)</a:t>
            </a: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10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캐릭터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나무위키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1000" dirty="0">
                <a:hlinkClick r:id="rId4"/>
              </a:rPr>
              <a:t>https://namu.wiki/w/%EC%9E%90%ED%95%98%EB%9D%BC/%EC%8B%A0%ED%99%94%20%EA%B0%81%EC%84%B1</a:t>
            </a: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11 : 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체력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UI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_</a:t>
            </a:r>
            <a:r>
              <a:rPr lang="ko-KR" altLang="en-US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에펨코리아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dirty="0" err="1">
                <a:hlinkClick r:id="rId5"/>
              </a:rPr>
              <a:t>오버워치</a:t>
            </a:r>
            <a:r>
              <a:rPr lang="ko-KR" altLang="en-US" sz="1000" dirty="0">
                <a:hlinkClick r:id="rId5"/>
              </a:rPr>
              <a:t> 신규 영웅 </a:t>
            </a:r>
            <a:r>
              <a:rPr lang="ko-KR" altLang="en-US" sz="1000" dirty="0" err="1">
                <a:hlinkClick r:id="rId5"/>
              </a:rPr>
              <a:t>바티스트</a:t>
            </a:r>
            <a:r>
              <a:rPr lang="ko-KR" altLang="en-US" sz="1000" dirty="0">
                <a:hlinkClick r:id="rId5"/>
              </a:rPr>
              <a:t> </a:t>
            </a:r>
            <a:r>
              <a:rPr lang="ko-KR" altLang="en-US" sz="1000" dirty="0" err="1">
                <a:hlinkClick r:id="rId5"/>
              </a:rPr>
              <a:t>스킬샷</a:t>
            </a:r>
            <a:r>
              <a:rPr lang="ko-KR" altLang="en-US" sz="1000" dirty="0">
                <a:hlinkClick r:id="rId5"/>
              </a:rPr>
              <a:t> 공개 </a:t>
            </a:r>
            <a:r>
              <a:rPr lang="en-US" altLang="ko-KR" sz="1000" dirty="0">
                <a:hlinkClick r:id="rId5"/>
              </a:rPr>
              <a:t>- </a:t>
            </a:r>
            <a:r>
              <a:rPr lang="ko-KR" altLang="en-US" sz="1000" dirty="0">
                <a:hlinkClick r:id="rId5"/>
              </a:rPr>
              <a:t>유머</a:t>
            </a:r>
            <a:r>
              <a:rPr lang="en-US" altLang="ko-KR" sz="1000" dirty="0">
                <a:hlinkClick r:id="rId5"/>
              </a:rPr>
              <a:t>/</a:t>
            </a:r>
            <a:r>
              <a:rPr lang="ko-KR" altLang="en-US" sz="1000" dirty="0">
                <a:hlinkClick r:id="rId5"/>
              </a:rPr>
              <a:t>움짤</a:t>
            </a:r>
            <a:r>
              <a:rPr lang="en-US" altLang="ko-KR" sz="1000" dirty="0">
                <a:hlinkClick r:id="rId5"/>
              </a:rPr>
              <a:t>/</a:t>
            </a:r>
            <a:r>
              <a:rPr lang="ko-KR" altLang="en-US" sz="1000" dirty="0">
                <a:hlinkClick r:id="rId5"/>
              </a:rPr>
              <a:t>이슈 </a:t>
            </a:r>
            <a:r>
              <a:rPr lang="en-US" altLang="ko-KR" sz="1000" dirty="0">
                <a:hlinkClick r:id="rId5"/>
              </a:rPr>
              <a:t>- </a:t>
            </a:r>
            <a:r>
              <a:rPr lang="ko-KR" altLang="en-US" sz="1000" dirty="0" err="1">
                <a:hlinkClick r:id="rId5"/>
              </a:rPr>
              <a:t>에펨코리아</a:t>
            </a:r>
            <a:r>
              <a:rPr lang="ko-KR" altLang="en-US" sz="1000" dirty="0">
                <a:hlinkClick r:id="rId5"/>
              </a:rPr>
              <a:t> </a:t>
            </a:r>
            <a:r>
              <a:rPr lang="en-US" altLang="ko-KR" sz="1000" dirty="0">
                <a:hlinkClick r:id="rId5"/>
              </a:rPr>
              <a:t>(fmkorea.com)</a:t>
            </a: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14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키보드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_</a:t>
            </a:r>
            <a:r>
              <a:rPr lang="ko-KR" altLang="en-US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다나와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1000" dirty="0">
                <a:hlinkClick r:id="rId6"/>
              </a:rPr>
              <a:t>[</a:t>
            </a:r>
            <a:r>
              <a:rPr lang="ko-KR" altLang="en-US" sz="1000" dirty="0" err="1">
                <a:hlinkClick r:id="rId6"/>
              </a:rPr>
              <a:t>꿀팁</a:t>
            </a:r>
            <a:r>
              <a:rPr lang="en-US" altLang="ko-KR" sz="1000" dirty="0">
                <a:hlinkClick r:id="rId6"/>
              </a:rPr>
              <a:t>] </a:t>
            </a:r>
            <a:r>
              <a:rPr lang="ko-KR" altLang="en-US" sz="1000" dirty="0">
                <a:hlinkClick r:id="rId6"/>
              </a:rPr>
              <a:t>키보드 불량 쉽게 확인하는 방법 </a:t>
            </a:r>
            <a:r>
              <a:rPr lang="en-US" altLang="ko-KR" sz="1000" dirty="0">
                <a:hlinkClick r:id="rId6"/>
              </a:rPr>
              <a:t>: </a:t>
            </a:r>
            <a:r>
              <a:rPr lang="ko-KR" altLang="en-US" sz="1000" dirty="0" err="1">
                <a:hlinkClick r:id="rId6"/>
              </a:rPr>
              <a:t>다나와</a:t>
            </a:r>
            <a:r>
              <a:rPr lang="ko-KR" altLang="en-US" sz="1000" dirty="0">
                <a:hlinkClick r:id="rId6"/>
              </a:rPr>
              <a:t> </a:t>
            </a:r>
            <a:r>
              <a:rPr lang="en-US" altLang="ko-KR" sz="1000" dirty="0">
                <a:hlinkClick r:id="rId6"/>
              </a:rPr>
              <a:t>DPG</a:t>
            </a:r>
            <a:r>
              <a:rPr lang="ko-KR" altLang="en-US" sz="1000" dirty="0">
                <a:hlinkClick r:id="rId6"/>
              </a:rPr>
              <a:t>는 </a:t>
            </a:r>
            <a:r>
              <a:rPr lang="ko-KR" altLang="en-US" sz="1000" dirty="0" err="1">
                <a:hlinkClick r:id="rId6"/>
              </a:rPr>
              <a:t>내맘을</a:t>
            </a:r>
            <a:r>
              <a:rPr lang="ko-KR" altLang="en-US" sz="1000" dirty="0">
                <a:hlinkClick r:id="rId6"/>
              </a:rPr>
              <a:t> </a:t>
            </a:r>
            <a:r>
              <a:rPr lang="ko-KR" altLang="en-US" sz="1000" dirty="0" err="1">
                <a:hlinkClick r:id="rId6"/>
              </a:rPr>
              <a:t>디피지</a:t>
            </a:r>
            <a:r>
              <a:rPr lang="ko-KR" altLang="en-US" sz="1000" dirty="0">
                <a:hlinkClick r:id="rId6"/>
              </a:rPr>
              <a:t> </a:t>
            </a:r>
            <a:r>
              <a:rPr lang="en-US" altLang="ko-KR" sz="1000" dirty="0">
                <a:hlinkClick r:id="rId6"/>
              </a:rPr>
              <a:t>(danawa.com)</a:t>
            </a: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14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5_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마우스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_</a:t>
            </a:r>
            <a:r>
              <a:rPr lang="en-US" altLang="ko-KR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pngtree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dirty="0">
                <a:hlinkClick r:id="rId7"/>
              </a:rPr>
              <a:t>마우스 아이콘 컴퓨터 마우스</a:t>
            </a:r>
            <a:r>
              <a:rPr lang="en-US" altLang="ko-KR" sz="1000" dirty="0">
                <a:hlinkClick r:id="rId7"/>
              </a:rPr>
              <a:t>, </a:t>
            </a:r>
            <a:r>
              <a:rPr lang="ko-KR" altLang="en-US" sz="1000" dirty="0">
                <a:hlinkClick r:id="rId7"/>
              </a:rPr>
              <a:t>쥐</a:t>
            </a:r>
            <a:r>
              <a:rPr lang="en-US" altLang="ko-KR" sz="1000" dirty="0">
                <a:hlinkClick r:id="rId7"/>
              </a:rPr>
              <a:t>, </a:t>
            </a:r>
            <a:r>
              <a:rPr lang="ko-KR" altLang="en-US" sz="1000" dirty="0">
                <a:hlinkClick r:id="rId7"/>
              </a:rPr>
              <a:t>상</a:t>
            </a:r>
            <a:r>
              <a:rPr lang="en-US" altLang="ko-KR" sz="1000" dirty="0">
                <a:hlinkClick r:id="rId7"/>
              </a:rPr>
              <a:t>, </a:t>
            </a:r>
            <a:r>
              <a:rPr lang="ko-KR" altLang="en-US" sz="1000" dirty="0">
                <a:hlinkClick r:id="rId7"/>
              </a:rPr>
              <a:t>마우스 클립 아트 </a:t>
            </a:r>
            <a:r>
              <a:rPr lang="en-US" altLang="ko-KR" sz="1000" dirty="0">
                <a:hlinkClick r:id="rId7"/>
              </a:rPr>
              <a:t>PNG </a:t>
            </a:r>
            <a:r>
              <a:rPr lang="ko-KR" altLang="en-US" sz="1000" dirty="0">
                <a:hlinkClick r:id="rId7"/>
              </a:rPr>
              <a:t>및 벡터 에 대한 무료 다운로드 </a:t>
            </a:r>
            <a:r>
              <a:rPr lang="en-US" altLang="ko-KR" sz="1000" dirty="0">
                <a:hlinkClick r:id="rId7"/>
              </a:rPr>
              <a:t>(pngtree.com)</a:t>
            </a: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14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6_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메이플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5</a:t>
            </a:r>
            <a:r>
              <a:rPr lang="ko-KR" altLang="en-US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차스킬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슬롯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자체 제작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17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7_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게임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UI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와 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5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를 붙여 자체제작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1000" dirty="0">
                <a:hlinkClick r:id="rId8"/>
              </a:rPr>
              <a:t>https://bbs.ruliweb.com/news/524/read/140983</a:t>
            </a: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18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8_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와이어 이동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_</a:t>
            </a:r>
            <a:r>
              <a:rPr lang="en-US" altLang="ko-KR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ign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dirty="0">
                <a:hlinkClick r:id="rId3"/>
              </a:rPr>
              <a:t>슬라이드쇼</a:t>
            </a:r>
            <a:r>
              <a:rPr lang="en-US" altLang="ko-KR" sz="1000" dirty="0">
                <a:hlinkClick r:id="rId3"/>
              </a:rPr>
              <a:t>: 50</a:t>
            </a:r>
            <a:r>
              <a:rPr lang="ko-KR" altLang="en-US" sz="1000" dirty="0">
                <a:hlinkClick r:id="rId3"/>
              </a:rPr>
              <a:t>장 이상의 </a:t>
            </a:r>
            <a:r>
              <a:rPr lang="en-US" altLang="ko-KR" sz="1000" dirty="0">
                <a:hlinkClick r:id="rId3"/>
              </a:rPr>
              <a:t>'</a:t>
            </a:r>
            <a:r>
              <a:rPr lang="ko-KR" altLang="en-US" sz="1000" dirty="0" err="1">
                <a:hlinkClick r:id="rId3"/>
              </a:rPr>
              <a:t>고스트러너</a:t>
            </a:r>
            <a:r>
              <a:rPr lang="en-US" altLang="ko-KR" sz="1000" dirty="0">
                <a:hlinkClick r:id="rId3"/>
              </a:rPr>
              <a:t>' </a:t>
            </a:r>
            <a:r>
              <a:rPr lang="ko-KR" altLang="en-US" sz="1000" dirty="0">
                <a:hlinkClick r:id="rId3"/>
              </a:rPr>
              <a:t>스크린샷 </a:t>
            </a:r>
            <a:r>
              <a:rPr lang="en-US" altLang="ko-KR" sz="1000" dirty="0">
                <a:hlinkClick r:id="rId3"/>
              </a:rPr>
              <a:t>(ign.com)</a:t>
            </a: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18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9_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레일 이동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유튜브 스크린 샷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  <a:hlinkClick r:id="rId9"/>
              </a:rPr>
              <a:t>https://youtu.be/Zcb5grjtIas?t=457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21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10_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바위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_</a:t>
            </a:r>
            <a:r>
              <a:rPr lang="en-US" altLang="ko-KR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pinterst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  <a:hlinkClick r:id="rId10"/>
              </a:rPr>
              <a:t>https://www.pinterest.co.kr/pin/513128951275540752/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456548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0E45220-7DB6-4179-90D3-7BC5A36C49AD}"/>
              </a:ext>
            </a:extLst>
          </p:cNvPr>
          <p:cNvSpPr txBox="1"/>
          <p:nvPr/>
        </p:nvSpPr>
        <p:spPr>
          <a:xfrm>
            <a:off x="223843" y="908720"/>
            <a:ext cx="9355435" cy="5439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21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11_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나무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_</a:t>
            </a:r>
            <a:r>
              <a:rPr lang="en-US" altLang="ko-KR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pinterest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  <a:hlinkClick r:id="rId3"/>
              </a:rPr>
              <a:t>https://www.pinterest.co.kr/pin/308778118175396745/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22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12_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구급상자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_9health</a:t>
            </a:r>
          </a:p>
          <a:p>
            <a:pPr>
              <a:spcAft>
                <a:spcPts val="300"/>
              </a:spcAft>
              <a:buSzPct val="80000"/>
            </a:pPr>
            <a:r>
              <a:rPr lang="en-US" altLang="ko-KR" sz="1000" dirty="0">
                <a:hlinkClick r:id="rId4"/>
              </a:rPr>
              <a:t>https://www.9healthfair.org/blog/the-elements-of-a-basic-first-aid-kit/</a:t>
            </a: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23 : 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13_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나무 상자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_</a:t>
            </a:r>
            <a:r>
              <a:rPr lang="en-US" altLang="ko-KR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pintrest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1000" dirty="0">
                <a:hlinkClick r:id="rId5"/>
              </a:rPr>
              <a:t>https://www.pinterest.co.kr/pin/421157002662297831/</a:t>
            </a: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24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14_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표창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_</a:t>
            </a:r>
            <a:r>
              <a:rPr lang="en-US" altLang="ko-KR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illustAC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dirty="0" err="1">
                <a:hlinkClick r:id="rId6"/>
              </a:rPr>
              <a:t>수리검</a:t>
            </a:r>
            <a:r>
              <a:rPr lang="ko-KR" altLang="en-US" sz="1000" dirty="0">
                <a:hlinkClick r:id="rId6"/>
              </a:rPr>
              <a:t> </a:t>
            </a:r>
            <a:r>
              <a:rPr lang="en-US" altLang="ko-KR" sz="1000" dirty="0">
                <a:hlinkClick r:id="rId6"/>
              </a:rPr>
              <a:t>01 621497 - </a:t>
            </a:r>
            <a:r>
              <a:rPr lang="ko-KR" altLang="en-US" sz="1000" dirty="0">
                <a:hlinkClick r:id="rId6"/>
              </a:rPr>
              <a:t>무료 다운로드 </a:t>
            </a:r>
            <a:r>
              <a:rPr lang="en-US" altLang="ko-KR" sz="1000" dirty="0">
                <a:hlinkClick r:id="rId6"/>
              </a:rPr>
              <a:t>- </a:t>
            </a:r>
            <a:r>
              <a:rPr lang="en-US" altLang="ko-KR" sz="1000" dirty="0" err="1">
                <a:hlinkClick r:id="rId6"/>
              </a:rPr>
              <a:t>illustAC</a:t>
            </a:r>
            <a:r>
              <a:rPr lang="en-US" altLang="ko-KR" sz="1000" dirty="0">
                <a:hlinkClick r:id="rId6"/>
              </a:rPr>
              <a:t> (ac-illust.com)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24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15_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수류탄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_</a:t>
            </a:r>
            <a:r>
              <a:rPr lang="en-US" altLang="ko-KR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illustAC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dirty="0">
                <a:hlinkClick r:id="rId7"/>
              </a:rPr>
              <a:t>수류탄 </a:t>
            </a:r>
            <a:r>
              <a:rPr lang="en-US" altLang="ko-KR" sz="1000" dirty="0">
                <a:hlinkClick r:id="rId7"/>
              </a:rPr>
              <a:t>1954475 - </a:t>
            </a:r>
            <a:r>
              <a:rPr lang="ko-KR" altLang="en-US" sz="1000" dirty="0">
                <a:hlinkClick r:id="rId7"/>
              </a:rPr>
              <a:t>무료 다운로드 </a:t>
            </a:r>
            <a:r>
              <a:rPr lang="en-US" altLang="ko-KR" sz="1000" dirty="0">
                <a:hlinkClick r:id="rId7"/>
              </a:rPr>
              <a:t>- </a:t>
            </a:r>
            <a:r>
              <a:rPr lang="en-US" altLang="ko-KR" sz="1000" dirty="0" err="1">
                <a:hlinkClick r:id="rId7"/>
              </a:rPr>
              <a:t>illustAC</a:t>
            </a:r>
            <a:r>
              <a:rPr lang="en-US" altLang="ko-KR" sz="1000" dirty="0">
                <a:hlinkClick r:id="rId7"/>
              </a:rPr>
              <a:t> (ac-illust.com)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나눔스퀘어 Bold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나눔스퀘어 Bold" panose="020B0600000101010101" pitchFamily="50" charset="-127"/>
                <a:cs typeface="+mj-cs"/>
              </a:rPr>
              <a:t>28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나눔스퀘어 Bold" panose="020B0600000101010101" pitchFamily="50" charset="-127"/>
                <a:cs typeface="+mj-cs"/>
              </a:rPr>
              <a:t>16_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나눔스퀘어 Bold" panose="020B0600000101010101" pitchFamily="50" charset="-127"/>
                <a:cs typeface="+mj-cs"/>
              </a:rPr>
              <a:t>장검 공격 모션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나눔스퀘어 Bold" panose="020B0600000101010101" pitchFamily="50" charset="-127"/>
                <a:cs typeface="+mj-cs"/>
              </a:rPr>
              <a:t>_</a:t>
            </a:r>
            <a:r>
              <a:rPr lang="en-US" altLang="ko-KR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나눔스퀘어 Bold" panose="020B0600000101010101" pitchFamily="50" charset="-127"/>
                <a:cs typeface="+mj-cs"/>
              </a:rPr>
              <a:t>ign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dirty="0">
                <a:hlinkClick r:id="rId8"/>
              </a:rPr>
              <a:t>슬라이드쇼</a:t>
            </a:r>
            <a:r>
              <a:rPr lang="en-US" altLang="ko-KR" sz="1000" dirty="0">
                <a:hlinkClick r:id="rId8"/>
              </a:rPr>
              <a:t>: 50</a:t>
            </a:r>
            <a:r>
              <a:rPr lang="ko-KR" altLang="en-US" sz="1000" dirty="0">
                <a:hlinkClick r:id="rId8"/>
              </a:rPr>
              <a:t>장 이상의 </a:t>
            </a:r>
            <a:r>
              <a:rPr lang="en-US" altLang="ko-KR" sz="1000" dirty="0">
                <a:hlinkClick r:id="rId8"/>
              </a:rPr>
              <a:t>'</a:t>
            </a:r>
            <a:r>
              <a:rPr lang="ko-KR" altLang="en-US" sz="1000" dirty="0" err="1">
                <a:hlinkClick r:id="rId8"/>
              </a:rPr>
              <a:t>고스트러너</a:t>
            </a:r>
            <a:r>
              <a:rPr lang="en-US" altLang="ko-KR" sz="1000" dirty="0">
                <a:hlinkClick r:id="rId8"/>
              </a:rPr>
              <a:t>' </a:t>
            </a:r>
            <a:r>
              <a:rPr lang="ko-KR" altLang="en-US" sz="1000" dirty="0">
                <a:hlinkClick r:id="rId8"/>
              </a:rPr>
              <a:t>스크린샷 </a:t>
            </a:r>
            <a:r>
              <a:rPr lang="en-US" altLang="ko-KR" sz="1000" dirty="0">
                <a:hlinkClick r:id="rId8"/>
              </a:rPr>
              <a:t>(ign.com)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28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17_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단검 공격 모션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부록에 있는 동영상의 스크린샷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자체제작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30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18,19,20_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단검 스킬 아이콘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_</a:t>
            </a:r>
            <a:r>
              <a:rPr lang="en-US" altLang="ko-KR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tistory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dirty="0">
                <a:hlinkClick r:id="rId9"/>
              </a:rPr>
              <a:t>메이플스토리 카인 </a:t>
            </a:r>
            <a:r>
              <a:rPr lang="ko-KR" altLang="en-US" sz="1000" dirty="0" err="1">
                <a:hlinkClick r:id="rId9"/>
              </a:rPr>
              <a:t>스킬트리와</a:t>
            </a:r>
            <a:r>
              <a:rPr lang="ko-KR" altLang="en-US" sz="1000" dirty="0">
                <a:hlinkClick r:id="rId9"/>
              </a:rPr>
              <a:t> </a:t>
            </a:r>
            <a:r>
              <a:rPr lang="ko-KR" altLang="en-US" sz="1000" dirty="0" err="1">
                <a:hlinkClick r:id="rId9"/>
              </a:rPr>
              <a:t>하이퍼스킬</a:t>
            </a:r>
            <a:r>
              <a:rPr lang="ko-KR" altLang="en-US" sz="1000" dirty="0">
                <a:hlinkClick r:id="rId9"/>
              </a:rPr>
              <a:t> 알아보자 </a:t>
            </a:r>
            <a:r>
              <a:rPr lang="en-US" altLang="ko-KR" sz="1000" dirty="0">
                <a:hlinkClick r:id="rId9"/>
              </a:rPr>
              <a:t>(tistory.com)</a:t>
            </a: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30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21,22,23_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장검 스킬 아이콘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_</a:t>
            </a:r>
            <a:r>
              <a:rPr lang="ko-KR" altLang="en-US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로스트아크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공식 홈페이지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dirty="0">
                <a:hlinkClick r:id="rId10"/>
              </a:rPr>
              <a:t>검기 블레이드 </a:t>
            </a:r>
            <a:r>
              <a:rPr lang="ko-KR" altLang="en-US" sz="1000" dirty="0" err="1">
                <a:hlinkClick r:id="rId10"/>
              </a:rPr>
              <a:t>스킬트리</a:t>
            </a:r>
            <a:r>
              <a:rPr lang="ko-KR" altLang="en-US" sz="1000" dirty="0">
                <a:hlinkClick r:id="rId10"/>
              </a:rPr>
              <a:t> </a:t>
            </a:r>
            <a:r>
              <a:rPr lang="en-US" altLang="ko-KR" sz="1000" dirty="0">
                <a:hlinkClick r:id="rId10"/>
              </a:rPr>
              <a:t>| </a:t>
            </a:r>
            <a:r>
              <a:rPr lang="ko-KR" altLang="en-US" sz="1000" dirty="0" err="1">
                <a:hlinkClick r:id="rId10"/>
              </a:rPr>
              <a:t>로스트아크</a:t>
            </a:r>
            <a:r>
              <a:rPr lang="ko-KR" altLang="en-US" sz="1000" dirty="0">
                <a:hlinkClick r:id="rId10"/>
              </a:rPr>
              <a:t> </a:t>
            </a:r>
            <a:r>
              <a:rPr lang="en-US" altLang="ko-KR" sz="1000" dirty="0">
                <a:hlinkClick r:id="rId10"/>
              </a:rPr>
              <a:t>- </a:t>
            </a:r>
            <a:r>
              <a:rPr lang="ko-KR" altLang="en-US" sz="1000" dirty="0">
                <a:hlinkClick r:id="rId10"/>
              </a:rPr>
              <a:t>공략게시판 </a:t>
            </a:r>
            <a:r>
              <a:rPr lang="en-US" altLang="ko-KR" sz="1000" dirty="0">
                <a:hlinkClick r:id="rId10"/>
              </a:rPr>
              <a:t>(onstove.com)</a:t>
            </a: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31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24_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장검 스킬 아이콘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_</a:t>
            </a:r>
            <a:r>
              <a:rPr lang="ko-KR" altLang="en-US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세븐나이츠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공식카페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나눔스퀘어 Bold" panose="020B0600000101010101" pitchFamily="50" charset="-127"/>
                <a:cs typeface="+mj-cs"/>
                <a:hlinkClick r:id="rId11"/>
              </a:rPr>
              <a:t>https://cafe.naver.com/sevenknights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925694-8C52-21E8-FC38-BC878109BD5E}"/>
              </a:ext>
            </a:extLst>
          </p:cNvPr>
          <p:cNvSpPr txBox="1"/>
          <p:nvPr/>
        </p:nvSpPr>
        <p:spPr>
          <a:xfrm>
            <a:off x="223843" y="74796"/>
            <a:ext cx="2172873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참고 문헌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[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수정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]</a:t>
            </a: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40C91AF0-46E9-C882-9B50-767FDF827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61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94144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496F30C-4CC6-F322-1256-2C7E28067D83}"/>
              </a:ext>
            </a:extLst>
          </p:cNvPr>
          <p:cNvSpPr txBox="1"/>
          <p:nvPr/>
        </p:nvSpPr>
        <p:spPr>
          <a:xfrm>
            <a:off x="223843" y="74796"/>
            <a:ext cx="2172873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참고 문헌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[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수정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]</a:t>
            </a: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E1A67248-B865-2CF9-4D59-041EABE0D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62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FEBD31-5B3F-459A-8D35-1E0F8FE4A305}"/>
              </a:ext>
            </a:extLst>
          </p:cNvPr>
          <p:cNvSpPr txBox="1"/>
          <p:nvPr/>
        </p:nvSpPr>
        <p:spPr>
          <a:xfrm>
            <a:off x="223843" y="907420"/>
            <a:ext cx="9383591" cy="5055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34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25,26,27_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단검 스킬 아이콘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_</a:t>
            </a:r>
            <a:r>
              <a:rPr lang="ko-KR" altLang="en-US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세븐나이츠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공식카페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나눔스퀘어 Bold" panose="020B0600000101010101" pitchFamily="50" charset="-127"/>
                <a:cs typeface="+mj-cs"/>
                <a:hlinkClick r:id="rId3"/>
              </a:rPr>
              <a:t>https://cafe.naver.com/sevenknights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35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28,29_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단검 스킬 아이콘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_</a:t>
            </a:r>
            <a:r>
              <a:rPr lang="ko-KR" altLang="en-US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세븐나이츠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공식카페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나눔스퀘어 Bold" panose="020B0600000101010101" pitchFamily="50" charset="-127"/>
                <a:cs typeface="+mj-cs"/>
                <a:hlinkClick r:id="rId3"/>
              </a:rPr>
              <a:t>https://cafe.naver.com/sevenknights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38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30,31,32_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장검 스킬 아이콘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_</a:t>
            </a:r>
            <a:r>
              <a:rPr lang="ko-KR" altLang="en-US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세븐나이츠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공식카페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나눔스퀘어 Bold" panose="020B0600000101010101" pitchFamily="50" charset="-127"/>
                <a:cs typeface="+mj-cs"/>
                <a:hlinkClick r:id="rId3"/>
              </a:rPr>
              <a:t>https://cafe.naver.com/sevenknights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39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33,34_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장검 스킬 아이콘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_</a:t>
            </a:r>
            <a:r>
              <a:rPr lang="ko-KR" altLang="en-US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세븐나이츠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공식카페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나눔스퀘어 Bold" panose="020B0600000101010101" pitchFamily="50" charset="-127"/>
                <a:cs typeface="+mj-cs"/>
                <a:hlinkClick r:id="rId3"/>
              </a:rPr>
              <a:t>https://cafe.naver.com/sevenknights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40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35_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스킬 관리하는 스킬 창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나무위키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dirty="0">
                <a:hlinkClick r:id="rId4"/>
              </a:rPr>
              <a:t>팬텀</a:t>
            </a:r>
            <a:r>
              <a:rPr lang="en-US" altLang="ko-KR" sz="1000" dirty="0">
                <a:hlinkClick r:id="rId4"/>
              </a:rPr>
              <a:t>(</a:t>
            </a:r>
            <a:r>
              <a:rPr lang="ko-KR" altLang="en-US" sz="1000" dirty="0">
                <a:hlinkClick r:id="rId4"/>
              </a:rPr>
              <a:t>메이플스토리</a:t>
            </a:r>
            <a:r>
              <a:rPr lang="en-US" altLang="ko-KR" sz="1000" dirty="0">
                <a:hlinkClick r:id="rId4"/>
              </a:rPr>
              <a:t>)/</a:t>
            </a:r>
            <a:r>
              <a:rPr lang="ko-KR" altLang="en-US" sz="1000" dirty="0">
                <a:hlinkClick r:id="rId4"/>
              </a:rPr>
              <a:t>스킬 </a:t>
            </a:r>
            <a:r>
              <a:rPr lang="en-US" altLang="ko-KR" sz="1000" dirty="0">
                <a:hlinkClick r:id="rId4"/>
              </a:rPr>
              <a:t>- </a:t>
            </a:r>
            <a:r>
              <a:rPr lang="ko-KR" altLang="en-US" sz="1000" dirty="0">
                <a:hlinkClick r:id="rId4"/>
              </a:rPr>
              <a:t>나무위키 </a:t>
            </a:r>
            <a:r>
              <a:rPr lang="en-US" altLang="ko-KR" sz="1000" dirty="0">
                <a:hlinkClick r:id="rId4"/>
              </a:rPr>
              <a:t>(</a:t>
            </a:r>
            <a:r>
              <a:rPr lang="en-US" altLang="ko-KR" sz="1000" dirty="0" err="1">
                <a:hlinkClick r:id="rId4"/>
              </a:rPr>
              <a:t>namu.wiki</a:t>
            </a:r>
            <a:r>
              <a:rPr lang="en-US" altLang="ko-KR" sz="1000" dirty="0">
                <a:hlinkClick r:id="rId4"/>
              </a:rPr>
              <a:t>)</a:t>
            </a: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42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36_1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스테이지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_</a:t>
            </a:r>
            <a:r>
              <a:rPr lang="en-US" altLang="ko-KR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tistory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dirty="0" err="1">
                <a:hlinkClick r:id="rId5"/>
              </a:rPr>
              <a:t>세키로</a:t>
            </a:r>
            <a:r>
              <a:rPr lang="ko-KR" altLang="en-US" sz="1000" dirty="0">
                <a:hlinkClick r:id="rId5"/>
              </a:rPr>
              <a:t> 트레이너</a:t>
            </a:r>
            <a:r>
              <a:rPr lang="en-US" altLang="ko-KR" sz="1000" dirty="0">
                <a:hlinkClick r:id="rId5"/>
              </a:rPr>
              <a:t>, </a:t>
            </a:r>
            <a:r>
              <a:rPr lang="en-US" altLang="ko-KR" sz="1000" dirty="0" err="1">
                <a:hlinkClick r:id="rId5"/>
              </a:rPr>
              <a:t>Sekiro</a:t>
            </a:r>
            <a:r>
              <a:rPr lang="en-US" altLang="ko-KR" sz="1000" dirty="0">
                <a:hlinkClick r:id="rId5"/>
              </a:rPr>
              <a:t>: Shadows Die Twice Trainer – </a:t>
            </a:r>
            <a:r>
              <a:rPr lang="ko-KR" altLang="en-US" sz="1000" dirty="0" err="1">
                <a:hlinkClick r:id="rId5"/>
              </a:rPr>
              <a:t>꾼자의</a:t>
            </a:r>
            <a:r>
              <a:rPr lang="ko-KR" altLang="en-US" sz="1000" dirty="0">
                <a:hlinkClick r:id="rId5"/>
              </a:rPr>
              <a:t> </a:t>
            </a:r>
            <a:r>
              <a:rPr lang="en-US" altLang="ko-KR" sz="1000" dirty="0">
                <a:hlinkClick r:id="rId5"/>
              </a:rPr>
              <a:t>IT</a:t>
            </a:r>
            <a:r>
              <a:rPr lang="ko-KR" altLang="en-US" sz="1000" dirty="0">
                <a:hlinkClick r:id="rId5"/>
              </a:rPr>
              <a:t>창고 </a:t>
            </a:r>
            <a:r>
              <a:rPr lang="en-US" altLang="ko-KR" sz="1000" dirty="0">
                <a:hlinkClick r:id="rId5"/>
              </a:rPr>
              <a:t>(tistory.com)</a:t>
            </a: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42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37_2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스테이지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_</a:t>
            </a:r>
            <a:r>
              <a:rPr lang="ko-KR" altLang="en-US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루리웹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dirty="0">
                <a:hlinkClick r:id="rId6"/>
              </a:rPr>
              <a:t>레이지 </a:t>
            </a:r>
            <a:r>
              <a:rPr lang="en-US" altLang="ko-KR" sz="1000" dirty="0">
                <a:hlinkClick r:id="rId6"/>
              </a:rPr>
              <a:t>2, PC</a:t>
            </a:r>
            <a:r>
              <a:rPr lang="ko-KR" altLang="en-US" sz="1000" dirty="0">
                <a:hlinkClick r:id="rId6"/>
              </a:rPr>
              <a:t>와 콘솔 각각의 시스템 사양 </a:t>
            </a:r>
            <a:r>
              <a:rPr lang="en-US" altLang="ko-KR" sz="1000" dirty="0">
                <a:hlinkClick r:id="rId6"/>
              </a:rPr>
              <a:t>| </a:t>
            </a:r>
            <a:r>
              <a:rPr lang="ko-KR" altLang="en-US" sz="1000" dirty="0" err="1">
                <a:hlinkClick r:id="rId6"/>
              </a:rPr>
              <a:t>루리웹</a:t>
            </a:r>
            <a:r>
              <a:rPr lang="ko-KR" altLang="en-US" sz="1000" dirty="0">
                <a:hlinkClick r:id="rId6"/>
              </a:rPr>
              <a:t> </a:t>
            </a:r>
            <a:r>
              <a:rPr lang="en-US" altLang="ko-KR" sz="1000" dirty="0">
                <a:hlinkClick r:id="rId6"/>
              </a:rPr>
              <a:t>l RULIWEB</a:t>
            </a: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44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38_3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스테이지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_</a:t>
            </a:r>
            <a:r>
              <a:rPr lang="en-US" altLang="ko-KR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tistory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1000" dirty="0">
                <a:hlinkClick r:id="rId7"/>
              </a:rPr>
              <a:t>:: </a:t>
            </a:r>
            <a:r>
              <a:rPr lang="ko-KR" altLang="en-US" sz="1000" dirty="0" err="1">
                <a:hlinkClick r:id="rId7"/>
              </a:rPr>
              <a:t>스틱스</a:t>
            </a:r>
            <a:r>
              <a:rPr lang="en-US" altLang="ko-KR" sz="1000" dirty="0">
                <a:hlinkClick r:id="rId7"/>
              </a:rPr>
              <a:t>: </a:t>
            </a:r>
            <a:r>
              <a:rPr lang="ko-KR" altLang="en-US" sz="1000" dirty="0" err="1">
                <a:hlinkClick r:id="rId7"/>
              </a:rPr>
              <a:t>샤드</a:t>
            </a:r>
            <a:r>
              <a:rPr lang="ko-KR" altLang="en-US" sz="1000" dirty="0">
                <a:hlinkClick r:id="rId7"/>
              </a:rPr>
              <a:t> 오브 </a:t>
            </a:r>
            <a:r>
              <a:rPr lang="ko-KR" altLang="en-US" sz="1000" dirty="0" err="1">
                <a:hlinkClick r:id="rId7"/>
              </a:rPr>
              <a:t>다크니스</a:t>
            </a:r>
            <a:r>
              <a:rPr lang="ko-KR" altLang="en-US" sz="1000" dirty="0">
                <a:hlinkClick r:id="rId7"/>
              </a:rPr>
              <a:t> 리뷰 </a:t>
            </a:r>
            <a:r>
              <a:rPr lang="en-US" altLang="ko-KR" sz="1000" dirty="0">
                <a:hlinkClick r:id="rId7"/>
              </a:rPr>
              <a:t>(tistory.com)</a:t>
            </a: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44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39_4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스테이지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_</a:t>
            </a:r>
            <a:r>
              <a:rPr lang="ko-KR" altLang="en-US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루리웹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dirty="0">
                <a:hlinkClick r:id="rId8"/>
              </a:rPr>
              <a:t>‘</a:t>
            </a:r>
            <a:r>
              <a:rPr lang="ko-KR" altLang="en-US" sz="1000" dirty="0" err="1">
                <a:hlinkClick r:id="rId8"/>
              </a:rPr>
              <a:t>고스트러너</a:t>
            </a:r>
            <a:r>
              <a:rPr lang="ko-KR" altLang="en-US" sz="1000" dirty="0">
                <a:hlinkClick r:id="rId8"/>
              </a:rPr>
              <a:t>’ </a:t>
            </a:r>
            <a:r>
              <a:rPr lang="en-US" altLang="ko-KR" sz="1000" dirty="0">
                <a:hlinkClick r:id="rId8"/>
              </a:rPr>
              <a:t>PC, PS4, </a:t>
            </a:r>
            <a:r>
              <a:rPr lang="ko-KR" altLang="en-US" sz="1000" dirty="0">
                <a:hlinkClick r:id="rId8"/>
              </a:rPr>
              <a:t>닌텐도 스위치 한국어판 정식 출시 예정 </a:t>
            </a:r>
            <a:r>
              <a:rPr lang="en-US" altLang="ko-KR" sz="1000" dirty="0">
                <a:hlinkClick r:id="rId8"/>
              </a:rPr>
              <a:t>| </a:t>
            </a:r>
            <a:r>
              <a:rPr lang="ko-KR" altLang="en-US" sz="1000" dirty="0" err="1">
                <a:hlinkClick r:id="rId8"/>
              </a:rPr>
              <a:t>루리웹</a:t>
            </a:r>
            <a:r>
              <a:rPr lang="ko-KR" altLang="en-US" sz="1000" dirty="0">
                <a:hlinkClick r:id="rId8"/>
              </a:rPr>
              <a:t> </a:t>
            </a:r>
            <a:r>
              <a:rPr lang="en-US" altLang="ko-KR" sz="1000" dirty="0">
                <a:hlinkClick r:id="rId8"/>
              </a:rPr>
              <a:t>l RULIWEB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41389051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12F07AB-AA88-72CB-EABE-8ECDD4541FCC}"/>
              </a:ext>
            </a:extLst>
          </p:cNvPr>
          <p:cNvSpPr txBox="1"/>
          <p:nvPr/>
        </p:nvSpPr>
        <p:spPr>
          <a:xfrm>
            <a:off x="223843" y="74796"/>
            <a:ext cx="2172873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참고 문헌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[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수정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]</a:t>
            </a: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C8B31DC0-61A9-FB31-1BCF-6AC5C9FEA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63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3777E7-849A-9033-235E-00ACB0080D93}"/>
              </a:ext>
            </a:extLst>
          </p:cNvPr>
          <p:cNvSpPr txBox="1"/>
          <p:nvPr/>
        </p:nvSpPr>
        <p:spPr>
          <a:xfrm>
            <a:off x="223843" y="907420"/>
            <a:ext cx="93835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55,56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40_5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스테이지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_</a:t>
            </a:r>
            <a:r>
              <a:rPr lang="ko-KR" altLang="en-US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루리웹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dirty="0">
                <a:hlinkClick r:id="rId3"/>
              </a:rPr>
              <a:t>‘</a:t>
            </a:r>
            <a:r>
              <a:rPr lang="ko-KR" altLang="en-US" sz="1000" dirty="0" err="1">
                <a:hlinkClick r:id="rId3"/>
              </a:rPr>
              <a:t>고스트러너</a:t>
            </a:r>
            <a:r>
              <a:rPr lang="ko-KR" altLang="en-US" sz="1000" dirty="0">
                <a:hlinkClick r:id="rId3"/>
              </a:rPr>
              <a:t>’ </a:t>
            </a:r>
            <a:r>
              <a:rPr lang="en-US" altLang="ko-KR" sz="1000" dirty="0">
                <a:hlinkClick r:id="rId3"/>
              </a:rPr>
              <a:t>PC, PS4, </a:t>
            </a:r>
            <a:r>
              <a:rPr lang="ko-KR" altLang="en-US" sz="1000" dirty="0">
                <a:hlinkClick r:id="rId3"/>
              </a:rPr>
              <a:t>닌텐도 스위치 한국어판 정식 출시 예정 </a:t>
            </a:r>
            <a:r>
              <a:rPr lang="en-US" altLang="ko-KR" sz="1000" dirty="0">
                <a:hlinkClick r:id="rId3"/>
              </a:rPr>
              <a:t>(ruliweb.com)</a:t>
            </a: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solidFill>
                <a:schemeClr val="bg1"/>
              </a:solidFill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57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41_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카메라 화면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_</a:t>
            </a:r>
            <a:r>
              <a:rPr lang="en-US" altLang="ko-KR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ign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dirty="0">
                <a:hlinkClick r:id="rId4"/>
              </a:rPr>
              <a:t>슬라이드쇼</a:t>
            </a:r>
            <a:r>
              <a:rPr lang="en-US" altLang="ko-KR" sz="1000" dirty="0">
                <a:hlinkClick r:id="rId4"/>
              </a:rPr>
              <a:t>: 50</a:t>
            </a:r>
            <a:r>
              <a:rPr lang="ko-KR" altLang="en-US" sz="1000" dirty="0">
                <a:hlinkClick r:id="rId4"/>
              </a:rPr>
              <a:t>장 이상의 </a:t>
            </a:r>
            <a:r>
              <a:rPr lang="en-US" altLang="ko-KR" sz="1000" dirty="0">
                <a:hlinkClick r:id="rId4"/>
              </a:rPr>
              <a:t>‘</a:t>
            </a:r>
            <a:r>
              <a:rPr lang="ko-KR" altLang="en-US" sz="1000" dirty="0" err="1">
                <a:hlinkClick r:id="rId4"/>
              </a:rPr>
              <a:t>고스트러너</a:t>
            </a:r>
            <a:r>
              <a:rPr lang="en-US" altLang="ko-KR" sz="1000" dirty="0">
                <a:hlinkClick r:id="rId4"/>
              </a:rPr>
              <a:t>’ </a:t>
            </a:r>
            <a:r>
              <a:rPr lang="ko-KR" altLang="en-US" sz="1000" dirty="0">
                <a:hlinkClick r:id="rId4"/>
              </a:rPr>
              <a:t>스크린샷 </a:t>
            </a:r>
            <a:r>
              <a:rPr lang="en-US" altLang="ko-KR" sz="1000" dirty="0">
                <a:hlinkClick r:id="rId4"/>
              </a:rPr>
              <a:t>(ign.com)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7103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KakaoTalk_20210411_042252521">
            <a:hlinkClick r:id="" action="ppaction://media"/>
            <a:extLst>
              <a:ext uri="{FF2B5EF4-FFF2-40B4-BE49-F238E27FC236}">
                <a16:creationId xmlns:a16="http://schemas.microsoft.com/office/drawing/2014/main" id="{0987C066-638B-4DC7-B584-77E69E05FA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9134" y="1560342"/>
            <a:ext cx="4693196" cy="26378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46D6E6-2A30-4117-8B4C-971C0AC6C69C}"/>
              </a:ext>
            </a:extLst>
          </p:cNvPr>
          <p:cNvSpPr txBox="1"/>
          <p:nvPr/>
        </p:nvSpPr>
        <p:spPr>
          <a:xfrm>
            <a:off x="223843" y="4307990"/>
            <a:ext cx="3443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 </a:t>
            </a:r>
            <a:r>
              <a:rPr lang="ko-KR" altLang="en-US" dirty="0">
                <a:solidFill>
                  <a:schemeClr val="bg1"/>
                </a:solidFill>
              </a:rPr>
              <a:t>지인의 </a:t>
            </a:r>
            <a:r>
              <a:rPr lang="ko-KR" altLang="en-US" dirty="0" err="1">
                <a:solidFill>
                  <a:schemeClr val="bg1"/>
                </a:solidFill>
              </a:rPr>
              <a:t>로스트아크</a:t>
            </a:r>
            <a:r>
              <a:rPr lang="ko-KR" altLang="en-US" dirty="0">
                <a:solidFill>
                  <a:schemeClr val="bg1"/>
                </a:solidFill>
              </a:rPr>
              <a:t> 플레이 中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0A974C-87AD-4B8D-825D-3CAF42E01CD9}"/>
              </a:ext>
            </a:extLst>
          </p:cNvPr>
          <p:cNvSpPr txBox="1"/>
          <p:nvPr/>
        </p:nvSpPr>
        <p:spPr>
          <a:xfrm>
            <a:off x="198142" y="4849533"/>
            <a:ext cx="90033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원하는 장</a:t>
            </a:r>
            <a:r>
              <a:rPr lang="en-US" altLang="ko-KR" sz="1600" dirty="0">
                <a:solidFill>
                  <a:schemeClr val="bg1"/>
                </a:solidFill>
              </a:rPr>
              <a:t>,</a:t>
            </a:r>
            <a:r>
              <a:rPr lang="ko-KR" altLang="en-US" sz="1600" dirty="0">
                <a:solidFill>
                  <a:schemeClr val="bg1"/>
                </a:solidFill>
              </a:rPr>
              <a:t>단검의 플레이들이 없어서 실제 지인이 플레이 한 것을 녹화하여 장</a:t>
            </a:r>
            <a:r>
              <a:rPr lang="en-US" altLang="ko-KR" sz="1600" dirty="0">
                <a:solidFill>
                  <a:schemeClr val="bg1"/>
                </a:solidFill>
              </a:rPr>
              <a:t>,</a:t>
            </a:r>
            <a:r>
              <a:rPr lang="ko-KR" altLang="en-US" sz="1600" dirty="0">
                <a:solidFill>
                  <a:schemeClr val="bg1"/>
                </a:solidFill>
              </a:rPr>
              <a:t>단검의 동영상을 추가하려 했으나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사진을 스크린 샷 형태로 하여 붙이고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동영상을 부록에 넣자고 판단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4" name="KakaoTalk_20210415_170851136">
            <a:hlinkClick r:id="" action="ppaction://media"/>
            <a:extLst>
              <a:ext uri="{FF2B5EF4-FFF2-40B4-BE49-F238E27FC236}">
                <a16:creationId xmlns:a16="http://schemas.microsoft.com/office/drawing/2014/main" id="{2D8C3A4B-7836-4905-A071-D53D45701A0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998367" y="1560342"/>
            <a:ext cx="4907633" cy="26774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56F899-CAD4-F814-538C-146E3AEAA6EA}"/>
              </a:ext>
            </a:extLst>
          </p:cNvPr>
          <p:cNvSpPr txBox="1"/>
          <p:nvPr/>
        </p:nvSpPr>
        <p:spPr>
          <a:xfrm>
            <a:off x="223843" y="74796"/>
            <a:ext cx="2172873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부록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[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원본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]</a:t>
            </a:r>
          </a:p>
        </p:txBody>
      </p:sp>
      <p:sp>
        <p:nvSpPr>
          <p:cNvPr id="9" name="슬라이드 번호 개체 틀 2">
            <a:extLst>
              <a:ext uri="{FF2B5EF4-FFF2-40B4-BE49-F238E27FC236}">
                <a16:creationId xmlns:a16="http://schemas.microsoft.com/office/drawing/2014/main" id="{3CEBF3E1-437B-2552-65C4-33D4E482E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64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0362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5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49D56E-0F72-4701-9FF0-392D650D7967}"/>
              </a:ext>
            </a:extLst>
          </p:cNvPr>
          <p:cNvCxnSpPr>
            <a:cxnSpLocks/>
          </p:cNvCxnSpPr>
          <p:nvPr/>
        </p:nvCxnSpPr>
        <p:spPr>
          <a:xfrm flipH="1">
            <a:off x="4289015" y="1844824"/>
            <a:ext cx="2155625" cy="3744416"/>
          </a:xfrm>
          <a:prstGeom prst="line">
            <a:avLst/>
          </a:prstGeom>
          <a:noFill/>
          <a:ln w="1588" cap="flat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A767FA-B8C1-4FF0-AEB1-51288DF6E593}"/>
              </a:ext>
            </a:extLst>
          </p:cNvPr>
          <p:cNvCxnSpPr>
            <a:cxnSpLocks/>
          </p:cNvCxnSpPr>
          <p:nvPr/>
        </p:nvCxnSpPr>
        <p:spPr>
          <a:xfrm flipH="1" flipV="1">
            <a:off x="3567760" y="1999328"/>
            <a:ext cx="2089797" cy="3630069"/>
          </a:xfrm>
          <a:prstGeom prst="line">
            <a:avLst/>
          </a:prstGeom>
          <a:noFill/>
          <a:ln w="1588" cap="flat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END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E6DCD4-0167-43A4-B832-D6DAB7B1854D}"/>
              </a:ext>
            </a:extLst>
          </p:cNvPr>
          <p:cNvGrpSpPr/>
          <p:nvPr/>
        </p:nvGrpSpPr>
        <p:grpSpPr>
          <a:xfrm>
            <a:off x="3941004" y="2756172"/>
            <a:ext cx="2041446" cy="1972740"/>
            <a:chOff x="3048194" y="1816517"/>
            <a:chExt cx="3827065" cy="3698265"/>
          </a:xfrm>
          <a:noFill/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D409B3F-D98A-4DC3-9059-8B1CEFEEF94D}"/>
                </a:ext>
              </a:extLst>
            </p:cNvPr>
            <p:cNvGrpSpPr/>
            <p:nvPr/>
          </p:nvGrpSpPr>
          <p:grpSpPr>
            <a:xfrm>
              <a:off x="3048194" y="1816517"/>
              <a:ext cx="3827065" cy="3698265"/>
              <a:chOff x="2646352" y="1416200"/>
              <a:chExt cx="4630748" cy="4474900"/>
            </a:xfrm>
            <a:grpFill/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777A22D8-5D1F-48F5-9100-17D2DB330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352" y="1869190"/>
                <a:ext cx="4630748" cy="4021910"/>
              </a:xfrm>
              <a:custGeom>
                <a:avLst/>
                <a:gdLst>
                  <a:gd name="T0" fmla="*/ 352 w 4050"/>
                  <a:gd name="T1" fmla="*/ 0 h 3508"/>
                  <a:gd name="T2" fmla="*/ 0 w 4050"/>
                  <a:gd name="T3" fmla="*/ 610 h 3508"/>
                  <a:gd name="T4" fmla="*/ 1673 w 4050"/>
                  <a:gd name="T5" fmla="*/ 3508 h 3508"/>
                  <a:gd name="T6" fmla="*/ 2377 w 4050"/>
                  <a:gd name="T7" fmla="*/ 3508 h 3508"/>
                  <a:gd name="T8" fmla="*/ 4050 w 4050"/>
                  <a:gd name="T9" fmla="*/ 610 h 3508"/>
                  <a:gd name="T10" fmla="*/ 3698 w 4050"/>
                  <a:gd name="T11" fmla="*/ 0 h 3508"/>
                  <a:gd name="T12" fmla="*/ 352 w 4050"/>
                  <a:gd name="T13" fmla="*/ 0 h 3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50" h="3508">
                    <a:moveTo>
                      <a:pt x="352" y="0"/>
                    </a:moveTo>
                    <a:cubicBezTo>
                      <a:pt x="196" y="271"/>
                      <a:pt x="157" y="339"/>
                      <a:pt x="0" y="610"/>
                    </a:cubicBezTo>
                    <a:cubicBezTo>
                      <a:pt x="1673" y="3508"/>
                      <a:pt x="1673" y="3508"/>
                      <a:pt x="1673" y="3508"/>
                    </a:cubicBezTo>
                    <a:cubicBezTo>
                      <a:pt x="1986" y="3508"/>
                      <a:pt x="2064" y="3508"/>
                      <a:pt x="2377" y="3508"/>
                    </a:cubicBezTo>
                    <a:cubicBezTo>
                      <a:pt x="4050" y="610"/>
                      <a:pt x="4050" y="610"/>
                      <a:pt x="4050" y="610"/>
                    </a:cubicBezTo>
                    <a:cubicBezTo>
                      <a:pt x="3894" y="339"/>
                      <a:pt x="3854" y="271"/>
                      <a:pt x="3698" y="0"/>
                    </a:cubicBezTo>
                    <a:lnTo>
                      <a:pt x="352" y="0"/>
                    </a:lnTo>
                    <a:close/>
                  </a:path>
                </a:pathLst>
              </a:custGeom>
              <a:grpFill/>
              <a:ln w="1588" cap="flat">
                <a:gradFill>
                  <a:gsLst>
                    <a:gs pos="0">
                      <a:srgbClr val="9966FF"/>
                    </a:gs>
                    <a:gs pos="100000">
                      <a:srgbClr val="DA5054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B7D7DBC-5C9B-44F1-A8B1-B3E87AF46225}"/>
                  </a:ext>
                </a:extLst>
              </p:cNvPr>
              <p:cNvSpPr/>
              <p:nvPr/>
            </p:nvSpPr>
            <p:spPr>
              <a:xfrm>
                <a:off x="3078480" y="1416200"/>
                <a:ext cx="3749041" cy="3749038"/>
              </a:xfrm>
              <a:prstGeom prst="ellipse">
                <a:avLst/>
              </a:prstGeom>
              <a:grpFill/>
              <a:ln w="1588" cap="flat">
                <a:gradFill>
                  <a:gsLst>
                    <a:gs pos="0">
                      <a:srgbClr val="9966FF"/>
                    </a:gs>
                    <a:gs pos="100000">
                      <a:srgbClr val="DA5054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BF4D4E6-73AB-4AB3-95BE-7F9CD12DB5F7}"/>
                </a:ext>
              </a:extLst>
            </p:cNvPr>
            <p:cNvCxnSpPr>
              <a:cxnSpLocks/>
              <a:stCxn id="18" idx="0"/>
              <a:endCxn id="6" idx="4"/>
            </p:cNvCxnSpPr>
            <p:nvPr/>
          </p:nvCxnSpPr>
          <p:spPr>
            <a:xfrm>
              <a:off x="3380817" y="2190890"/>
              <a:ext cx="1573699" cy="2724006"/>
            </a:xfrm>
            <a:prstGeom prst="line">
              <a:avLst/>
            </a:prstGeom>
            <a:grpFill/>
            <a:ln w="1588" cap="flat">
              <a:gradFill>
                <a:gsLst>
                  <a:gs pos="0">
                    <a:srgbClr val="9966FF"/>
                  </a:gs>
                  <a:gs pos="100000">
                    <a:srgbClr val="DA5054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0DB4ED6-4AFB-4249-B4FD-AD16C876C9AC}"/>
                </a:ext>
              </a:extLst>
            </p:cNvPr>
            <p:cNvCxnSpPr>
              <a:cxnSpLocks/>
              <a:stCxn id="18" idx="5"/>
              <a:endCxn id="6" idx="4"/>
            </p:cNvCxnSpPr>
            <p:nvPr/>
          </p:nvCxnSpPr>
          <p:spPr>
            <a:xfrm flipH="1">
              <a:off x="4954516" y="2190890"/>
              <a:ext cx="1588119" cy="2724006"/>
            </a:xfrm>
            <a:prstGeom prst="line">
              <a:avLst/>
            </a:prstGeom>
            <a:grpFill/>
            <a:ln w="1588" cap="flat">
              <a:gradFill>
                <a:gsLst>
                  <a:gs pos="0">
                    <a:srgbClr val="9966FF"/>
                  </a:gs>
                  <a:gs pos="100000">
                    <a:srgbClr val="DA5054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D2B19EB-7D14-41D3-87A1-A7FD4F63B091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EF006CB-B5B7-428C-B28F-987EBEAF6293}"/>
              </a:ext>
            </a:extLst>
          </p:cNvPr>
          <p:cNvSpPr txBox="1"/>
          <p:nvPr/>
        </p:nvSpPr>
        <p:spPr>
          <a:xfrm>
            <a:off x="1069448" y="3390007"/>
            <a:ext cx="777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THANKS FOR WATCHING!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2D1D5E52-9C70-C4B1-DA66-065F91D14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65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2614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49D56E-0F72-4701-9FF0-392D650D7967}"/>
              </a:ext>
            </a:extLst>
          </p:cNvPr>
          <p:cNvCxnSpPr>
            <a:cxnSpLocks/>
          </p:cNvCxnSpPr>
          <p:nvPr/>
        </p:nvCxnSpPr>
        <p:spPr>
          <a:xfrm flipH="1">
            <a:off x="4289015" y="1844824"/>
            <a:ext cx="2155625" cy="3744416"/>
          </a:xfrm>
          <a:prstGeom prst="line">
            <a:avLst/>
          </a:prstGeom>
          <a:noFill/>
          <a:ln w="1588" cap="flat">
            <a:gradFill>
              <a:gsLst>
                <a:gs pos="0">
                  <a:schemeClr val="tx1"/>
                </a:gs>
                <a:gs pos="4700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/>
        </p:spPr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A767FA-B8C1-4FF0-AEB1-51288DF6E593}"/>
              </a:ext>
            </a:extLst>
          </p:cNvPr>
          <p:cNvCxnSpPr>
            <a:cxnSpLocks/>
          </p:cNvCxnSpPr>
          <p:nvPr/>
        </p:nvCxnSpPr>
        <p:spPr>
          <a:xfrm flipH="1" flipV="1">
            <a:off x="3567760" y="1999328"/>
            <a:ext cx="2089797" cy="3630069"/>
          </a:xfrm>
          <a:prstGeom prst="line">
            <a:avLst/>
          </a:prstGeom>
          <a:noFill/>
          <a:ln w="1588" cap="flat">
            <a:gradFill>
              <a:gsLst>
                <a:gs pos="0">
                  <a:schemeClr val="tx1"/>
                </a:gs>
                <a:gs pos="5200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/>
        </p:spPr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게임 요약 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E6DCD4-0167-43A4-B832-D6DAB7B1854D}"/>
              </a:ext>
            </a:extLst>
          </p:cNvPr>
          <p:cNvGrpSpPr/>
          <p:nvPr/>
        </p:nvGrpSpPr>
        <p:grpSpPr>
          <a:xfrm>
            <a:off x="3941004" y="2756172"/>
            <a:ext cx="2041446" cy="1972740"/>
            <a:chOff x="3048194" y="1816517"/>
            <a:chExt cx="3827065" cy="369826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D409B3F-D98A-4DC3-9059-8B1CEFEEF94D}"/>
                </a:ext>
              </a:extLst>
            </p:cNvPr>
            <p:cNvGrpSpPr/>
            <p:nvPr/>
          </p:nvGrpSpPr>
          <p:grpSpPr>
            <a:xfrm>
              <a:off x="3048194" y="1816517"/>
              <a:ext cx="3827065" cy="3698265"/>
              <a:chOff x="2646352" y="1416200"/>
              <a:chExt cx="4630748" cy="4474900"/>
            </a:xfrm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777A22D8-5D1F-48F5-9100-17D2DB330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352" y="1869190"/>
                <a:ext cx="4630748" cy="4021910"/>
              </a:xfrm>
              <a:custGeom>
                <a:avLst/>
                <a:gdLst>
                  <a:gd name="T0" fmla="*/ 352 w 4050"/>
                  <a:gd name="T1" fmla="*/ 0 h 3508"/>
                  <a:gd name="T2" fmla="*/ 0 w 4050"/>
                  <a:gd name="T3" fmla="*/ 610 h 3508"/>
                  <a:gd name="T4" fmla="*/ 1673 w 4050"/>
                  <a:gd name="T5" fmla="*/ 3508 h 3508"/>
                  <a:gd name="T6" fmla="*/ 2377 w 4050"/>
                  <a:gd name="T7" fmla="*/ 3508 h 3508"/>
                  <a:gd name="T8" fmla="*/ 4050 w 4050"/>
                  <a:gd name="T9" fmla="*/ 610 h 3508"/>
                  <a:gd name="T10" fmla="*/ 3698 w 4050"/>
                  <a:gd name="T11" fmla="*/ 0 h 3508"/>
                  <a:gd name="T12" fmla="*/ 352 w 4050"/>
                  <a:gd name="T13" fmla="*/ 0 h 3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50" h="3508">
                    <a:moveTo>
                      <a:pt x="352" y="0"/>
                    </a:moveTo>
                    <a:cubicBezTo>
                      <a:pt x="196" y="271"/>
                      <a:pt x="157" y="339"/>
                      <a:pt x="0" y="610"/>
                    </a:cubicBezTo>
                    <a:cubicBezTo>
                      <a:pt x="1673" y="3508"/>
                      <a:pt x="1673" y="3508"/>
                      <a:pt x="1673" y="3508"/>
                    </a:cubicBezTo>
                    <a:cubicBezTo>
                      <a:pt x="1986" y="3508"/>
                      <a:pt x="2064" y="3508"/>
                      <a:pt x="2377" y="3508"/>
                    </a:cubicBezTo>
                    <a:cubicBezTo>
                      <a:pt x="4050" y="610"/>
                      <a:pt x="4050" y="610"/>
                      <a:pt x="4050" y="610"/>
                    </a:cubicBezTo>
                    <a:cubicBezTo>
                      <a:pt x="3894" y="339"/>
                      <a:pt x="3854" y="271"/>
                      <a:pt x="3698" y="0"/>
                    </a:cubicBezTo>
                    <a:lnTo>
                      <a:pt x="352" y="0"/>
                    </a:lnTo>
                    <a:close/>
                  </a:path>
                </a:pathLst>
              </a:custGeom>
              <a:noFill/>
              <a:ln w="1588" cap="flat">
                <a:gradFill>
                  <a:gsLst>
                    <a:gs pos="0">
                      <a:srgbClr val="9966FF"/>
                    </a:gs>
                    <a:gs pos="100000">
                      <a:srgbClr val="DA5054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B7D7DBC-5C9B-44F1-A8B1-B3E87AF46225}"/>
                  </a:ext>
                </a:extLst>
              </p:cNvPr>
              <p:cNvSpPr/>
              <p:nvPr/>
            </p:nvSpPr>
            <p:spPr>
              <a:xfrm>
                <a:off x="3078480" y="1416200"/>
                <a:ext cx="3749041" cy="3749038"/>
              </a:xfrm>
              <a:prstGeom prst="ellipse">
                <a:avLst/>
              </a:prstGeom>
              <a:noFill/>
              <a:ln w="1588" cap="flat">
                <a:gradFill>
                  <a:gsLst>
                    <a:gs pos="0">
                      <a:srgbClr val="9966FF"/>
                    </a:gs>
                    <a:gs pos="100000">
                      <a:srgbClr val="DA5054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BF4D4E6-73AB-4AB3-95BE-7F9CD12DB5F7}"/>
                </a:ext>
              </a:extLst>
            </p:cNvPr>
            <p:cNvCxnSpPr>
              <a:cxnSpLocks/>
              <a:stCxn id="18" idx="0"/>
              <a:endCxn id="6" idx="4"/>
            </p:cNvCxnSpPr>
            <p:nvPr/>
          </p:nvCxnSpPr>
          <p:spPr>
            <a:xfrm>
              <a:off x="3380817" y="2190890"/>
              <a:ext cx="1573699" cy="2724006"/>
            </a:xfrm>
            <a:prstGeom prst="line">
              <a:avLst/>
            </a:prstGeom>
            <a:noFill/>
            <a:ln w="1588" cap="flat">
              <a:gradFill>
                <a:gsLst>
                  <a:gs pos="0">
                    <a:srgbClr val="9966FF"/>
                  </a:gs>
                  <a:gs pos="100000">
                    <a:srgbClr val="DA5054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0DB4ED6-4AFB-4249-B4FD-AD16C876C9AC}"/>
                </a:ext>
              </a:extLst>
            </p:cNvPr>
            <p:cNvCxnSpPr>
              <a:cxnSpLocks/>
              <a:stCxn id="18" idx="5"/>
              <a:endCxn id="6" idx="4"/>
            </p:cNvCxnSpPr>
            <p:nvPr/>
          </p:nvCxnSpPr>
          <p:spPr>
            <a:xfrm flipH="1">
              <a:off x="4954516" y="2190890"/>
              <a:ext cx="1588119" cy="2724006"/>
            </a:xfrm>
            <a:prstGeom prst="line">
              <a:avLst/>
            </a:prstGeom>
            <a:noFill/>
            <a:ln w="1588" cap="flat">
              <a:gradFill>
                <a:gsLst>
                  <a:gs pos="0">
                    <a:srgbClr val="9966FF"/>
                  </a:gs>
                  <a:gs pos="100000">
                    <a:srgbClr val="DA5054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5BFF1A4-1F37-43FC-AFAC-73F8837E41C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10">
            <a:extLst>
              <a:ext uri="{FF2B5EF4-FFF2-40B4-BE49-F238E27FC236}">
                <a16:creationId xmlns:a16="http://schemas.microsoft.com/office/drawing/2014/main" id="{4928F608-DD86-49A6-A6ED-1DE84CBDFA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792060"/>
              </p:ext>
            </p:extLst>
          </p:nvPr>
        </p:nvGraphicFramePr>
        <p:xfrm>
          <a:off x="925056" y="1394367"/>
          <a:ext cx="8055888" cy="4655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7159">
                  <a:extLst>
                    <a:ext uri="{9D8B030D-6E8A-4147-A177-3AD203B41FA5}">
                      <a16:colId xmlns:a16="http://schemas.microsoft.com/office/drawing/2014/main" val="2463194622"/>
                    </a:ext>
                  </a:extLst>
                </a:gridCol>
                <a:gridCol w="6398729">
                  <a:extLst>
                    <a:ext uri="{9D8B030D-6E8A-4147-A177-3AD203B41FA5}">
                      <a16:colId xmlns:a16="http://schemas.microsoft.com/office/drawing/2014/main" val="359479367"/>
                    </a:ext>
                  </a:extLst>
                </a:gridCol>
              </a:tblGrid>
              <a:tr h="3314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50000"/>
                          </a:schemeClr>
                        </a:gs>
                        <a:gs pos="100000">
                          <a:schemeClr val="accent4">
                            <a:lumMod val="75000"/>
                          </a:schemeClr>
                        </a:gs>
                      </a:gsLst>
                      <a:lin ang="108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EXECUTIONER RECORD   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9013930"/>
                  </a:ext>
                </a:extLst>
              </a:tr>
              <a:tr h="3574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50000"/>
                          </a:schemeClr>
                        </a:gs>
                        <a:gs pos="100000">
                          <a:schemeClr val="accent4">
                            <a:lumMod val="75000"/>
                          </a:schemeClr>
                        </a:gs>
                      </a:gsLst>
                      <a:lin ang="108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싱글 플레이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, 1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인칭 액션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슈팅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673592"/>
                  </a:ext>
                </a:extLst>
              </a:tr>
              <a:tr h="3636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50000"/>
                          </a:schemeClr>
                        </a:gs>
                        <a:gs pos="100000">
                          <a:schemeClr val="accent4">
                            <a:lumMod val="75000"/>
                          </a:schemeClr>
                        </a:gs>
                      </a:gsLst>
                      <a:lin ang="108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PC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606754"/>
                  </a:ext>
                </a:extLst>
              </a:tr>
              <a:tr h="470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이용가능 연령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50000"/>
                          </a:schemeClr>
                        </a:gs>
                        <a:gs pos="100000">
                          <a:schemeClr val="accent4">
                            <a:lumMod val="75000"/>
                          </a:schemeClr>
                        </a:gs>
                      </a:gsLst>
                      <a:lin ang="108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청소년 이용불가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851511"/>
                  </a:ext>
                </a:extLst>
              </a:tr>
              <a:tr h="15262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최소 사양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50000"/>
                          </a:schemeClr>
                        </a:gs>
                        <a:gs pos="100000">
                          <a:schemeClr val="accent4">
                            <a:lumMod val="75000"/>
                          </a:schemeClr>
                        </a:gs>
                      </a:gsLst>
                      <a:lin ang="108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운영 체제 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: WIN7-64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bit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프로세서 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: Intel i3-2100 / AMD A8-5600k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메모리 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: 8GB RAM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그래픽 카드 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: GeForce GTX 630 / Radeon HD 6570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257065"/>
                  </a:ext>
                </a:extLst>
              </a:tr>
              <a:tr h="13900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타겟 연령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50000"/>
                          </a:schemeClr>
                        </a:gs>
                        <a:gs pos="100000">
                          <a:schemeClr val="accent4">
                            <a:lumMod val="75000"/>
                          </a:schemeClr>
                        </a:gs>
                      </a:gsLst>
                      <a:lin ang="108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액션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슈팅 장르 게임을 주로 하거나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,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컨트롤 게임을 좋아하는 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20~30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대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735929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C97CF2E4-AAC8-453F-8F78-268269C3434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E8A03334-655F-454F-A356-9CEAAC88AD0D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67CF261-7E2E-4B27-9BDD-2DA6D318DEA5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4DC1B42-7D9B-4059-93B1-69F8B4BF38C6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2.1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게임 정보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[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원본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]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01FC7B-C962-4B03-B525-1E497C6E700E}"/>
              </a:ext>
            </a:extLst>
          </p:cNvPr>
          <p:cNvSpPr txBox="1"/>
          <p:nvPr/>
        </p:nvSpPr>
        <p:spPr>
          <a:xfrm>
            <a:off x="920552" y="6057292"/>
            <a:ext cx="219641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표 </a:t>
            </a:r>
            <a:r>
              <a:rPr lang="en-US" altLang="ko-KR" sz="800" dirty="0">
                <a:solidFill>
                  <a:schemeClr val="bg1"/>
                </a:solidFill>
              </a:rPr>
              <a:t>1&gt; </a:t>
            </a:r>
            <a:r>
              <a:rPr lang="ko-KR" altLang="en-US" sz="800" dirty="0" err="1">
                <a:solidFill>
                  <a:schemeClr val="bg1"/>
                </a:solidFill>
              </a:rPr>
              <a:t>고스트러너의</a:t>
            </a:r>
            <a:r>
              <a:rPr lang="ko-KR" altLang="en-US" sz="800" dirty="0">
                <a:solidFill>
                  <a:schemeClr val="bg1"/>
                </a:solidFill>
              </a:rPr>
              <a:t> 최소 사양과 권장사양</a:t>
            </a: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81B7A921-A5A3-3A74-FC26-792795323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7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7620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49D56E-0F72-4701-9FF0-392D650D7967}"/>
              </a:ext>
            </a:extLst>
          </p:cNvPr>
          <p:cNvCxnSpPr>
            <a:cxnSpLocks/>
          </p:cNvCxnSpPr>
          <p:nvPr/>
        </p:nvCxnSpPr>
        <p:spPr>
          <a:xfrm flipH="1">
            <a:off x="4289015" y="1844824"/>
            <a:ext cx="2155625" cy="3744416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A767FA-B8C1-4FF0-AEB1-51288DF6E593}"/>
              </a:ext>
            </a:extLst>
          </p:cNvPr>
          <p:cNvCxnSpPr>
            <a:cxnSpLocks/>
          </p:cNvCxnSpPr>
          <p:nvPr/>
        </p:nvCxnSpPr>
        <p:spPr>
          <a:xfrm flipH="1" flipV="1">
            <a:off x="3567760" y="1999328"/>
            <a:ext cx="2089797" cy="3630069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게임 요약 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E6DCD4-0167-43A4-B832-D6DAB7B1854D}"/>
              </a:ext>
            </a:extLst>
          </p:cNvPr>
          <p:cNvGrpSpPr/>
          <p:nvPr/>
        </p:nvGrpSpPr>
        <p:grpSpPr>
          <a:xfrm>
            <a:off x="3941004" y="2756172"/>
            <a:ext cx="2041446" cy="1972740"/>
            <a:chOff x="3048194" y="1816517"/>
            <a:chExt cx="3827065" cy="369826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D409B3F-D98A-4DC3-9059-8B1CEFEEF94D}"/>
                </a:ext>
              </a:extLst>
            </p:cNvPr>
            <p:cNvGrpSpPr/>
            <p:nvPr/>
          </p:nvGrpSpPr>
          <p:grpSpPr>
            <a:xfrm>
              <a:off x="3048194" y="1816517"/>
              <a:ext cx="3827065" cy="3698265"/>
              <a:chOff x="2646352" y="1416200"/>
              <a:chExt cx="4630748" cy="4474900"/>
            </a:xfrm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777A22D8-5D1F-48F5-9100-17D2DB330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352" y="1869190"/>
                <a:ext cx="4630748" cy="4021910"/>
              </a:xfrm>
              <a:custGeom>
                <a:avLst/>
                <a:gdLst>
                  <a:gd name="T0" fmla="*/ 352 w 4050"/>
                  <a:gd name="T1" fmla="*/ 0 h 3508"/>
                  <a:gd name="T2" fmla="*/ 0 w 4050"/>
                  <a:gd name="T3" fmla="*/ 610 h 3508"/>
                  <a:gd name="T4" fmla="*/ 1673 w 4050"/>
                  <a:gd name="T5" fmla="*/ 3508 h 3508"/>
                  <a:gd name="T6" fmla="*/ 2377 w 4050"/>
                  <a:gd name="T7" fmla="*/ 3508 h 3508"/>
                  <a:gd name="T8" fmla="*/ 4050 w 4050"/>
                  <a:gd name="T9" fmla="*/ 610 h 3508"/>
                  <a:gd name="T10" fmla="*/ 3698 w 4050"/>
                  <a:gd name="T11" fmla="*/ 0 h 3508"/>
                  <a:gd name="T12" fmla="*/ 352 w 4050"/>
                  <a:gd name="T13" fmla="*/ 0 h 3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50" h="3508">
                    <a:moveTo>
                      <a:pt x="352" y="0"/>
                    </a:moveTo>
                    <a:cubicBezTo>
                      <a:pt x="196" y="271"/>
                      <a:pt x="157" y="339"/>
                      <a:pt x="0" y="610"/>
                    </a:cubicBezTo>
                    <a:cubicBezTo>
                      <a:pt x="1673" y="3508"/>
                      <a:pt x="1673" y="3508"/>
                      <a:pt x="1673" y="3508"/>
                    </a:cubicBezTo>
                    <a:cubicBezTo>
                      <a:pt x="1986" y="3508"/>
                      <a:pt x="2064" y="3508"/>
                      <a:pt x="2377" y="3508"/>
                    </a:cubicBezTo>
                    <a:cubicBezTo>
                      <a:pt x="4050" y="610"/>
                      <a:pt x="4050" y="610"/>
                      <a:pt x="4050" y="610"/>
                    </a:cubicBezTo>
                    <a:cubicBezTo>
                      <a:pt x="3894" y="339"/>
                      <a:pt x="3854" y="271"/>
                      <a:pt x="3698" y="0"/>
                    </a:cubicBezTo>
                    <a:lnTo>
                      <a:pt x="352" y="0"/>
                    </a:lnTo>
                    <a:close/>
                  </a:path>
                </a:pathLst>
              </a:cu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B7D7DBC-5C9B-44F1-A8B1-B3E87AF46225}"/>
                  </a:ext>
                </a:extLst>
              </p:cNvPr>
              <p:cNvSpPr/>
              <p:nvPr/>
            </p:nvSpPr>
            <p:spPr>
              <a:xfrm>
                <a:off x="3078480" y="1416200"/>
                <a:ext cx="3749041" cy="3749038"/>
              </a:xfrm>
              <a:prstGeom prst="ellipse">
                <a:avLst/>
              </a:pr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BF4D4E6-73AB-4AB3-95BE-7F9CD12DB5F7}"/>
                </a:ext>
              </a:extLst>
            </p:cNvPr>
            <p:cNvCxnSpPr>
              <a:cxnSpLocks/>
              <a:stCxn id="18" idx="0"/>
              <a:endCxn id="6" idx="4"/>
            </p:cNvCxnSpPr>
            <p:nvPr/>
          </p:nvCxnSpPr>
          <p:spPr>
            <a:xfrm>
              <a:off x="3380817" y="2190890"/>
              <a:ext cx="157369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0DB4ED6-4AFB-4249-B4FD-AD16C876C9AC}"/>
                </a:ext>
              </a:extLst>
            </p:cNvPr>
            <p:cNvCxnSpPr>
              <a:cxnSpLocks/>
              <a:stCxn id="18" idx="5"/>
              <a:endCxn id="6" idx="4"/>
            </p:cNvCxnSpPr>
            <p:nvPr/>
          </p:nvCxnSpPr>
          <p:spPr>
            <a:xfrm flipH="1">
              <a:off x="4954516" y="2190890"/>
              <a:ext cx="158811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2.2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스토리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[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원본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]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593476-CAD9-440F-9EEC-96E53E086CD9}"/>
              </a:ext>
            </a:extLst>
          </p:cNvPr>
          <p:cNvSpPr txBox="1"/>
          <p:nvPr/>
        </p:nvSpPr>
        <p:spPr>
          <a:xfrm>
            <a:off x="708305" y="1762525"/>
            <a:ext cx="8506842" cy="363006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>
                <a:solidFill>
                  <a:schemeClr val="bg1"/>
                </a:solidFill>
                <a:effectLst/>
                <a:ea typeface="+mj-ea"/>
              </a:rPr>
              <a:t>플레이어는 빈민가의 주민</a:t>
            </a:r>
            <a:r>
              <a:rPr lang="ko-KR" altLang="en-US" sz="1600" kern="0" dirty="0">
                <a:solidFill>
                  <a:schemeClr val="bg1"/>
                </a:solidFill>
                <a:ea typeface="+mj-ea"/>
              </a:rPr>
              <a:t>으로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ea typeface="+mj-ea"/>
              </a:rPr>
              <a:t> </a:t>
            </a:r>
            <a:r>
              <a:rPr lang="ko-KR" altLang="en-US" sz="1600" kern="0" spc="0" dirty="0">
                <a:solidFill>
                  <a:schemeClr val="bg1"/>
                </a:solidFill>
                <a:effectLst/>
                <a:ea typeface="+mj-ea"/>
              </a:rPr>
              <a:t>가족은 한 습격자로 인해 몰살당했다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ea typeface="+mj-ea"/>
              </a:rPr>
              <a:t>.</a:t>
            </a: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>
                <a:solidFill>
                  <a:schemeClr val="bg1"/>
                </a:solidFill>
                <a:effectLst/>
                <a:ea typeface="+mj-ea"/>
              </a:rPr>
              <a:t>모든 것을 한순간에 잃은 플레이어는 지나가던 나그네에 의해 거둬지고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ea typeface="+mj-ea"/>
              </a:rPr>
              <a:t>, </a:t>
            </a:r>
            <a:r>
              <a:rPr lang="ko-KR" altLang="en-US" sz="1600" kern="0" spc="0" dirty="0">
                <a:solidFill>
                  <a:schemeClr val="bg1"/>
                </a:solidFill>
                <a:effectLst/>
                <a:ea typeface="+mj-ea"/>
              </a:rPr>
              <a:t>행인의 손에 의해 이끌어져 간 곳은 한 숨겨진 사원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ea typeface="+mj-ea"/>
              </a:rPr>
              <a:t>, </a:t>
            </a:r>
            <a:r>
              <a:rPr lang="ko-KR" altLang="en-US" sz="1600" kern="0" spc="0" dirty="0">
                <a:solidFill>
                  <a:schemeClr val="bg1"/>
                </a:solidFill>
                <a:effectLst/>
                <a:ea typeface="+mj-ea"/>
              </a:rPr>
              <a:t>플레이어는 이곳에서 기초적인 수련과 지식을 쌓는다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ea typeface="+mj-ea"/>
              </a:rPr>
              <a:t>.</a:t>
            </a: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spc="0" dirty="0">
              <a:solidFill>
                <a:schemeClr val="bg1"/>
              </a:solidFill>
              <a:effectLst/>
              <a:ea typeface="+mj-ea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chemeClr val="bg1"/>
                </a:solidFill>
                <a:ea typeface="+mj-ea"/>
              </a:rPr>
              <a:t>수련 도중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ea typeface="+mj-ea"/>
              </a:rPr>
              <a:t> </a:t>
            </a:r>
            <a:r>
              <a:rPr lang="ko-KR" altLang="en-US" sz="1600" kern="0" spc="0" dirty="0">
                <a:solidFill>
                  <a:schemeClr val="bg1"/>
                </a:solidFill>
                <a:effectLst/>
                <a:ea typeface="+mj-ea"/>
              </a:rPr>
              <a:t>플레이어는 가족을 몰살한 습격자의 흔적을 접하게 된다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ea typeface="+mj-ea"/>
              </a:rPr>
              <a:t>.</a:t>
            </a: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chemeClr val="bg1"/>
                </a:solidFill>
                <a:effectLst/>
                <a:ea typeface="+mj-ea"/>
              </a:rPr>
              <a:t> </a:t>
            </a:r>
            <a:r>
              <a:rPr lang="ko-KR" altLang="en-US" sz="1600" kern="0" spc="0" dirty="0">
                <a:solidFill>
                  <a:schemeClr val="bg1"/>
                </a:solidFill>
                <a:effectLst/>
                <a:ea typeface="+mj-ea"/>
              </a:rPr>
              <a:t>동시에 습격자의 공격으로 인해 사원의 스승과 모든 인원이 몰살당하게 된다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ea typeface="+mj-ea"/>
              </a:rPr>
              <a:t>.</a:t>
            </a: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chemeClr val="bg1"/>
                </a:solidFill>
                <a:effectLst/>
                <a:ea typeface="+mj-ea"/>
              </a:rPr>
              <a:t> </a:t>
            </a: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chemeClr val="bg1"/>
                </a:solidFill>
                <a:ea typeface="+mj-ea"/>
              </a:rPr>
              <a:t>플레이어는 복수를 다짐하며 자신을 방해하는 모든 것들을 제거하면서</a:t>
            </a:r>
            <a:r>
              <a:rPr lang="en-US" altLang="ko-KR" sz="1600" kern="0" dirty="0">
                <a:solidFill>
                  <a:schemeClr val="bg1"/>
                </a:solidFill>
                <a:ea typeface="+mj-ea"/>
              </a:rPr>
              <a:t>,</a:t>
            </a: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chemeClr val="bg1"/>
                </a:solidFill>
                <a:ea typeface="+mj-ea"/>
              </a:rPr>
              <a:t>습격자를 처치하는 것이 목표이다</a:t>
            </a:r>
            <a:r>
              <a:rPr lang="en-US" altLang="ko-KR" sz="1600" kern="0" dirty="0">
                <a:solidFill>
                  <a:schemeClr val="bg1"/>
                </a:solidFill>
                <a:ea typeface="+mj-ea"/>
              </a:rPr>
              <a:t>.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579F39CA-4241-03D6-CC4A-F736046E0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8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2849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49D56E-0F72-4701-9FF0-392D650D7967}"/>
              </a:ext>
            </a:extLst>
          </p:cNvPr>
          <p:cNvCxnSpPr>
            <a:cxnSpLocks/>
          </p:cNvCxnSpPr>
          <p:nvPr/>
        </p:nvCxnSpPr>
        <p:spPr>
          <a:xfrm flipH="1">
            <a:off x="4289015" y="1844824"/>
            <a:ext cx="2155625" cy="3744416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A767FA-B8C1-4FF0-AEB1-51288DF6E593}"/>
              </a:ext>
            </a:extLst>
          </p:cNvPr>
          <p:cNvCxnSpPr>
            <a:cxnSpLocks/>
          </p:cNvCxnSpPr>
          <p:nvPr/>
        </p:nvCxnSpPr>
        <p:spPr>
          <a:xfrm flipH="1" flipV="1">
            <a:off x="3567760" y="1999328"/>
            <a:ext cx="2089797" cy="3630069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게임 요약 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E6DCD4-0167-43A4-B832-D6DAB7B1854D}"/>
              </a:ext>
            </a:extLst>
          </p:cNvPr>
          <p:cNvGrpSpPr/>
          <p:nvPr/>
        </p:nvGrpSpPr>
        <p:grpSpPr>
          <a:xfrm>
            <a:off x="3941004" y="2756172"/>
            <a:ext cx="2041446" cy="1972740"/>
            <a:chOff x="3048194" y="1816517"/>
            <a:chExt cx="3827065" cy="369826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D409B3F-D98A-4DC3-9059-8B1CEFEEF94D}"/>
                </a:ext>
              </a:extLst>
            </p:cNvPr>
            <p:cNvGrpSpPr/>
            <p:nvPr/>
          </p:nvGrpSpPr>
          <p:grpSpPr>
            <a:xfrm>
              <a:off x="3048194" y="1816517"/>
              <a:ext cx="3827065" cy="3698265"/>
              <a:chOff x="2646352" y="1416200"/>
              <a:chExt cx="4630748" cy="4474900"/>
            </a:xfrm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777A22D8-5D1F-48F5-9100-17D2DB330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352" y="1869190"/>
                <a:ext cx="4630748" cy="4021910"/>
              </a:xfrm>
              <a:custGeom>
                <a:avLst/>
                <a:gdLst>
                  <a:gd name="T0" fmla="*/ 352 w 4050"/>
                  <a:gd name="T1" fmla="*/ 0 h 3508"/>
                  <a:gd name="T2" fmla="*/ 0 w 4050"/>
                  <a:gd name="T3" fmla="*/ 610 h 3508"/>
                  <a:gd name="T4" fmla="*/ 1673 w 4050"/>
                  <a:gd name="T5" fmla="*/ 3508 h 3508"/>
                  <a:gd name="T6" fmla="*/ 2377 w 4050"/>
                  <a:gd name="T7" fmla="*/ 3508 h 3508"/>
                  <a:gd name="T8" fmla="*/ 4050 w 4050"/>
                  <a:gd name="T9" fmla="*/ 610 h 3508"/>
                  <a:gd name="T10" fmla="*/ 3698 w 4050"/>
                  <a:gd name="T11" fmla="*/ 0 h 3508"/>
                  <a:gd name="T12" fmla="*/ 352 w 4050"/>
                  <a:gd name="T13" fmla="*/ 0 h 3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50" h="3508">
                    <a:moveTo>
                      <a:pt x="352" y="0"/>
                    </a:moveTo>
                    <a:cubicBezTo>
                      <a:pt x="196" y="271"/>
                      <a:pt x="157" y="339"/>
                      <a:pt x="0" y="610"/>
                    </a:cubicBezTo>
                    <a:cubicBezTo>
                      <a:pt x="1673" y="3508"/>
                      <a:pt x="1673" y="3508"/>
                      <a:pt x="1673" y="3508"/>
                    </a:cubicBezTo>
                    <a:cubicBezTo>
                      <a:pt x="1986" y="3508"/>
                      <a:pt x="2064" y="3508"/>
                      <a:pt x="2377" y="3508"/>
                    </a:cubicBezTo>
                    <a:cubicBezTo>
                      <a:pt x="4050" y="610"/>
                      <a:pt x="4050" y="610"/>
                      <a:pt x="4050" y="610"/>
                    </a:cubicBezTo>
                    <a:cubicBezTo>
                      <a:pt x="3894" y="339"/>
                      <a:pt x="3854" y="271"/>
                      <a:pt x="3698" y="0"/>
                    </a:cubicBezTo>
                    <a:lnTo>
                      <a:pt x="352" y="0"/>
                    </a:lnTo>
                    <a:close/>
                  </a:path>
                </a:pathLst>
              </a:cu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B7D7DBC-5C9B-44F1-A8B1-B3E87AF46225}"/>
                  </a:ext>
                </a:extLst>
              </p:cNvPr>
              <p:cNvSpPr/>
              <p:nvPr/>
            </p:nvSpPr>
            <p:spPr>
              <a:xfrm>
                <a:off x="3078480" y="1416200"/>
                <a:ext cx="3749041" cy="3749038"/>
              </a:xfrm>
              <a:prstGeom prst="ellipse">
                <a:avLst/>
              </a:prstGeom>
              <a:noFill/>
              <a:ln w="1588" cap="flat">
                <a:gradFill>
                  <a:gsLst>
                    <a:gs pos="100000">
                      <a:schemeClr val="tx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BF4D4E6-73AB-4AB3-95BE-7F9CD12DB5F7}"/>
                </a:ext>
              </a:extLst>
            </p:cNvPr>
            <p:cNvCxnSpPr>
              <a:cxnSpLocks/>
              <a:stCxn id="18" idx="0"/>
              <a:endCxn id="6" idx="4"/>
            </p:cNvCxnSpPr>
            <p:nvPr/>
          </p:nvCxnSpPr>
          <p:spPr>
            <a:xfrm>
              <a:off x="3380817" y="2190890"/>
              <a:ext cx="157369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0DB4ED6-4AFB-4249-B4FD-AD16C876C9AC}"/>
                </a:ext>
              </a:extLst>
            </p:cNvPr>
            <p:cNvCxnSpPr>
              <a:cxnSpLocks/>
              <a:stCxn id="18" idx="5"/>
              <a:endCxn id="6" idx="4"/>
            </p:cNvCxnSpPr>
            <p:nvPr/>
          </p:nvCxnSpPr>
          <p:spPr>
            <a:xfrm flipH="1">
              <a:off x="4954516" y="2190890"/>
              <a:ext cx="158811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tx1"/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2.3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메인 시나리오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[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추가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593476-CAD9-440F-9EEC-96E53E086CD9}"/>
              </a:ext>
            </a:extLst>
          </p:cNvPr>
          <p:cNvSpPr txBox="1"/>
          <p:nvPr/>
        </p:nvSpPr>
        <p:spPr>
          <a:xfrm>
            <a:off x="708305" y="1762525"/>
            <a:ext cx="8506842" cy="363006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chemeClr val="bg1"/>
              </a:solidFill>
              <a:ea typeface="+mj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10">
            <a:extLst>
              <a:ext uri="{FF2B5EF4-FFF2-40B4-BE49-F238E27FC236}">
                <a16:creationId xmlns:a16="http://schemas.microsoft.com/office/drawing/2014/main" id="{2D3DEB35-914D-477F-ABB5-960AB95E83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990919"/>
              </p:ext>
            </p:extLst>
          </p:nvPr>
        </p:nvGraphicFramePr>
        <p:xfrm>
          <a:off x="236476" y="1172490"/>
          <a:ext cx="9355434" cy="46543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4486">
                  <a:extLst>
                    <a:ext uri="{9D8B030D-6E8A-4147-A177-3AD203B41FA5}">
                      <a16:colId xmlns:a16="http://schemas.microsoft.com/office/drawing/2014/main" val="2463194622"/>
                    </a:ext>
                  </a:extLst>
                </a:gridCol>
                <a:gridCol w="7430948">
                  <a:extLst>
                    <a:ext uri="{9D8B030D-6E8A-4147-A177-3AD203B41FA5}">
                      <a16:colId xmlns:a16="http://schemas.microsoft.com/office/drawing/2014/main" val="359479367"/>
                    </a:ext>
                  </a:extLst>
                </a:gridCol>
              </a:tblGrid>
              <a:tr h="828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 STAGE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50000"/>
                          </a:schemeClr>
                        </a:gs>
                        <a:gs pos="100000">
                          <a:schemeClr val="accent4">
                            <a:lumMod val="75000"/>
                          </a:schemeClr>
                        </a:gs>
                      </a:gsLst>
                      <a:lin ang="108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플레이어는 사원의 습격자들을 처리하게 된다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남아있는 간부를 처리하면서 완벽한 복수를 다짐하며 사원을 나온다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9013930"/>
                  </a:ext>
                </a:extLst>
              </a:tr>
              <a:tr h="828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2 STAGE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50000"/>
                          </a:schemeClr>
                        </a:gs>
                        <a:gs pos="100000">
                          <a:schemeClr val="accent4">
                            <a:lumMod val="75000"/>
                          </a:schemeClr>
                        </a:gs>
                      </a:gsLst>
                      <a:lin ang="108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황무지 지대에는 다른 작전을 수행하려는 </a:t>
                      </a:r>
                      <a:r>
                        <a:rPr lang="ko-KR" altLang="en-US" b="0" dirty="0" err="1">
                          <a:solidFill>
                            <a:schemeClr val="bg1"/>
                          </a:solidFill>
                        </a:rPr>
                        <a:t>습격자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 무리가 있었다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. </a:t>
                      </a: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이를 알게 된 플레이어는 그들을 막으려 한다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673592"/>
                  </a:ext>
                </a:extLst>
              </a:tr>
              <a:tr h="1104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3 STAGE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50000"/>
                          </a:schemeClr>
                        </a:gs>
                        <a:gs pos="100000">
                          <a:schemeClr val="accent4">
                            <a:lumMod val="75000"/>
                          </a:schemeClr>
                        </a:gs>
                      </a:gsLst>
                      <a:lin ang="108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이후 플레이어는 자신이 살았던 빈민가로 돌아가게 된다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. </a:t>
                      </a: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그러나 빈민가에서는 플레이어가</a:t>
                      </a:r>
                      <a:endParaRPr lang="en-US" altLang="ko-KR" b="0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 현상수배를 당해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주민들과 적들에게 쫓기는 신세가 된다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606754"/>
                  </a:ext>
                </a:extLst>
              </a:tr>
              <a:tr h="1076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4 STAGE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50000"/>
                          </a:schemeClr>
                        </a:gs>
                        <a:gs pos="100000">
                          <a:schemeClr val="accent4">
                            <a:lumMod val="75000"/>
                          </a:schemeClr>
                        </a:gs>
                      </a:gsLst>
                      <a:lin ang="108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정보에 의한 장소인 연구소로 가게 된다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. </a:t>
                      </a: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그러나 연구소 안에는 아무도 없었으며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플레이어가 들어서자 함정 장치들이 작동한다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. </a:t>
                      </a:r>
                      <a:endParaRPr lang="ko-KR" alt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851511"/>
                  </a:ext>
                </a:extLst>
              </a:tr>
              <a:tr h="8170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5 STAGE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50000"/>
                          </a:schemeClr>
                        </a:gs>
                        <a:gs pos="100000">
                          <a:schemeClr val="accent4">
                            <a:lumMod val="75000"/>
                          </a:schemeClr>
                        </a:gs>
                      </a:gsLst>
                      <a:lin ang="108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보스는 시약의 실험을 위해 모든 짓을 꾸미고 있었다는 걸</a:t>
                      </a:r>
                      <a:endParaRPr lang="en-US" altLang="ko-KR" b="0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b="0" dirty="0" err="1">
                          <a:solidFill>
                            <a:schemeClr val="bg1"/>
                          </a:solidFill>
                        </a:rPr>
                        <a:t>알게된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 플레이어는 보스에게 향한다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257065"/>
                  </a:ext>
                </a:extLst>
              </a:tr>
            </a:tbl>
          </a:graphicData>
        </a:graphic>
      </p:graphicFrame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F9C22CEC-7B5A-80AC-04E0-C0BF1CCC9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9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1295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4940</TotalTime>
  <Words>5678</Words>
  <Application>Microsoft Office PowerPoint</Application>
  <PresentationFormat>A4 용지(210x297mm)</PresentationFormat>
  <Paragraphs>1126</Paragraphs>
  <Slides>65</Slides>
  <Notes>64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2" baseType="lpstr">
      <vt:lpstr>나눔스퀘어 ExtraBold</vt:lpstr>
      <vt:lpstr>서울남산체 EB</vt:lpstr>
      <vt:lpstr>Arial</vt:lpstr>
      <vt:lpstr>나눔스퀘어 Bold</vt:lpstr>
      <vt:lpstr>나눔스퀘어</vt:lpstr>
      <vt:lpstr>맑은 고딕</vt:lpstr>
      <vt:lpstr>Office 테마</vt:lpstr>
      <vt:lpstr>PowerPoint 프레젠테이션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LSC</dc:creator>
  <cp:keywords>L@rgo</cp:keywords>
  <cp:lastModifiedBy>이 세철</cp:lastModifiedBy>
  <cp:revision>195</cp:revision>
  <dcterms:created xsi:type="dcterms:W3CDTF">2021-04-08T15:18:16Z</dcterms:created>
  <dcterms:modified xsi:type="dcterms:W3CDTF">2023-05-21T22:41:03Z</dcterms:modified>
</cp:coreProperties>
</file>